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y="5143500" cx="9144000"/>
  <p:notesSz cx="6858000" cy="9144000"/>
  <p:embeddedFontLst>
    <p:embeddedFont>
      <p:font typeface="Montserrat SemiBold"/>
      <p:regular r:id="rId38"/>
      <p:bold r:id="rId39"/>
      <p:italic r:id="rId40"/>
      <p:boldItalic r:id="rId41"/>
    </p:embeddedFont>
    <p:embeddedFont>
      <p:font typeface="Montserrat"/>
      <p:regular r:id="rId42"/>
      <p:bold r:id="rId43"/>
      <p:italic r:id="rId44"/>
      <p:boldItalic r:id="rId45"/>
    </p:embeddedFont>
    <p:embeddedFont>
      <p:font typeface="Poppins"/>
      <p:regular r:id="rId46"/>
      <p:bold r:id="rId47"/>
      <p:italic r:id="rId48"/>
      <p:boldItalic r:id="rId49"/>
    </p:embeddedFont>
    <p:embeddedFont>
      <p:font typeface="Oswald"/>
      <p:regular r:id="rId50"/>
      <p:bold r:id="rId51"/>
    </p:embeddedFont>
    <p:embeddedFont>
      <p:font typeface="Source Sans Pro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36C84AF-3F50-40B3-B19D-CB0480C70745}">
  <a:tblStyle styleId="{D36C84AF-3F50-40B3-B19D-CB0480C7074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SemiBold-italic.fntdata"/><Relationship Id="rId42" Type="http://schemas.openxmlformats.org/officeDocument/2006/relationships/font" Target="fonts/Montserrat-regular.fntdata"/><Relationship Id="rId41" Type="http://schemas.openxmlformats.org/officeDocument/2006/relationships/font" Target="fonts/MontserratSemiBold-boldItalic.fntdata"/><Relationship Id="rId44" Type="http://schemas.openxmlformats.org/officeDocument/2006/relationships/font" Target="fonts/Montserrat-italic.fntdata"/><Relationship Id="rId43" Type="http://schemas.openxmlformats.org/officeDocument/2006/relationships/font" Target="fonts/Montserrat-bold.fntdata"/><Relationship Id="rId46" Type="http://schemas.openxmlformats.org/officeDocument/2006/relationships/font" Target="fonts/Poppins-regular.fntdata"/><Relationship Id="rId45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Poppins-italic.fntdata"/><Relationship Id="rId47" Type="http://schemas.openxmlformats.org/officeDocument/2006/relationships/font" Target="fonts/Poppins-bold.fntdata"/><Relationship Id="rId49" Type="http://schemas.openxmlformats.org/officeDocument/2006/relationships/font" Target="fonts/Poppins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font" Target="fonts/MontserratSemiBold-bold.fntdata"/><Relationship Id="rId38" Type="http://schemas.openxmlformats.org/officeDocument/2006/relationships/font" Target="fonts/MontserratSemiBold-regular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Oswald-bold.fntdata"/><Relationship Id="rId50" Type="http://schemas.openxmlformats.org/officeDocument/2006/relationships/font" Target="fonts/Oswald-regular.fntdata"/><Relationship Id="rId53" Type="http://schemas.openxmlformats.org/officeDocument/2006/relationships/font" Target="fonts/SourceSansPro-bold.fntdata"/><Relationship Id="rId52" Type="http://schemas.openxmlformats.org/officeDocument/2006/relationships/font" Target="fonts/SourceSansPro-regular.fntdata"/><Relationship Id="rId11" Type="http://schemas.openxmlformats.org/officeDocument/2006/relationships/slide" Target="slides/slide4.xml"/><Relationship Id="rId55" Type="http://schemas.openxmlformats.org/officeDocument/2006/relationships/font" Target="fonts/SourceSansPro-boldItalic.fntdata"/><Relationship Id="rId10" Type="http://schemas.openxmlformats.org/officeDocument/2006/relationships/slide" Target="slides/slide3.xml"/><Relationship Id="rId54" Type="http://schemas.openxmlformats.org/officeDocument/2006/relationships/font" Target="fonts/SourceSansPro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gif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119b7bf0ea_2_8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119b7bf0ea_2_8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119b7bf0ea_2_10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119b7bf0ea_2_1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119b7bf0ea_2_10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1119b7bf0ea_2_1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1119b7bf0ea_2_10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1119b7bf0ea_2_1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1249c85f77_2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1249c85f77_2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1119b7bf0ea_2_10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1119b7bf0ea_2_10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1119b7bf0ea_2_10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1119b7bf0ea_2_10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11249c85f77_3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11249c85f77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119b7bf0ea_2_10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119b7bf0ea_2_1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1119b7bf0ea_2_10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1119b7bf0ea_2_1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1119b7bf0ea_2_108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1119b7bf0ea_2_10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119b7bf0ea_2_8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119b7bf0ea_2_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11249c85f77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11249c85f77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11249c85f77_5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11249c85f77_5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1119b7bf0ea_2_109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1119b7bf0ea_2_10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11249c85f77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11249c85f77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1119b7bf0ea_2_109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1119b7bf0ea_2_10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1119b7bf0ea_2_110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1119b7bf0ea_2_1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1119b7bf0ea_2_11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1119b7bf0ea_2_1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1119b7bf0ea_2_11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1119b7bf0ea_2_1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1119b7bf0ea_2_11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1119b7bf0ea_2_1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1119b7e54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1119b7e54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119b7bf0ea_2_8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1119b7bf0ea_2_8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1119b7bf0ea_2_11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1119b7bf0ea_2_1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119b7bf0ea_2_9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119b7bf0ea_2_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119b7bf0ea_2_9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1119b7bf0ea_2_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1119b7bf0ea_2_9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1119b7bf0ea_2_9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119b7bf0ea_2_9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119b7bf0ea_2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119b7bf0ea_2_9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119b7bf0ea_2_9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119b7bf0ea_2_9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1119b7bf0ea_2_9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/>
          <p:nvPr/>
        </p:nvSpPr>
        <p:spPr>
          <a:xfrm>
            <a:off x="-26775" y="2008375"/>
            <a:ext cx="9210650" cy="3172625"/>
          </a:xfrm>
          <a:custGeom>
            <a:rect b="b" l="l" r="r" t="t"/>
            <a:pathLst>
              <a:path extrusionOk="0" h="126905" w="368426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80" name="Google Shape;80;p14"/>
          <p:cNvSpPr/>
          <p:nvPr/>
        </p:nvSpPr>
        <p:spPr>
          <a:xfrm>
            <a:off x="-26775" y="2139700"/>
            <a:ext cx="9210650" cy="3041300"/>
          </a:xfrm>
          <a:custGeom>
            <a:rect b="b" l="l" r="r" t="t"/>
            <a:pathLst>
              <a:path extrusionOk="0" h="121652" w="368426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81" name="Google Shape;81;p14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14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85" name="Google Shape;85;p14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6" name="Google Shape;86;p14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7" name="Google Shape;87;p14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88" name="Google Shape;88;p14"/>
          <p:cNvGrpSpPr/>
          <p:nvPr/>
        </p:nvGrpSpPr>
        <p:grpSpPr>
          <a:xfrm>
            <a:off x="-42837" y="2005088"/>
            <a:ext cx="9229575" cy="642788"/>
            <a:chOff x="-42837" y="4443488"/>
            <a:chExt cx="9229575" cy="642788"/>
          </a:xfrm>
        </p:grpSpPr>
        <p:sp>
          <p:nvSpPr>
            <p:cNvPr id="89" name="Google Shape;89;p1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14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4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4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4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4"/>
          <p:cNvSpPr txBox="1"/>
          <p:nvPr>
            <p:ph type="ctrTitle"/>
          </p:nvPr>
        </p:nvSpPr>
        <p:spPr>
          <a:xfrm>
            <a:off x="2847975" y="3363425"/>
            <a:ext cx="56103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5"/>
          <p:cNvSpPr/>
          <p:nvPr/>
        </p:nvSpPr>
        <p:spPr>
          <a:xfrm>
            <a:off x="-26775" y="2008375"/>
            <a:ext cx="9210650" cy="3172625"/>
          </a:xfrm>
          <a:custGeom>
            <a:rect b="b" l="l" r="r" t="t"/>
            <a:pathLst>
              <a:path extrusionOk="0" h="126905" w="368426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21" name="Google Shape;121;p15"/>
          <p:cNvSpPr/>
          <p:nvPr/>
        </p:nvSpPr>
        <p:spPr>
          <a:xfrm>
            <a:off x="-26775" y="2139700"/>
            <a:ext cx="9210650" cy="3041300"/>
          </a:xfrm>
          <a:custGeom>
            <a:rect b="b" l="l" r="r" t="t"/>
            <a:pathLst>
              <a:path extrusionOk="0" h="121652" w="368426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22" name="Google Shape;122;p15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5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15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126" name="Google Shape;126;p15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7" name="Google Shape;127;p15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8" name="Google Shape;128;p15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29" name="Google Shape;129;p15"/>
          <p:cNvGrpSpPr/>
          <p:nvPr/>
        </p:nvGrpSpPr>
        <p:grpSpPr>
          <a:xfrm>
            <a:off x="-42837" y="2005088"/>
            <a:ext cx="9229575" cy="642788"/>
            <a:chOff x="-42837" y="4443488"/>
            <a:chExt cx="9229575" cy="642788"/>
          </a:xfrm>
        </p:grpSpPr>
        <p:sp>
          <p:nvSpPr>
            <p:cNvPr id="130" name="Google Shape;130;p1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15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5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5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5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0" name="Google Shape;160;p15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1" name="Google Shape;161;p1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/>
          <p:nvPr>
            <p:ph idx="1" type="body"/>
          </p:nvPr>
        </p:nvSpPr>
        <p:spPr>
          <a:xfrm>
            <a:off x="1519975" y="2161800"/>
            <a:ext cx="61041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Char char="◉"/>
              <a:defRPr i="1" sz="3000"/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SzPts val="3000"/>
              <a:buChar char="◉"/>
              <a:defRPr i="1" sz="3000"/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i="1" sz="3000"/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i="1" sz="3000"/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i="1" sz="3000"/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i="1" sz="3000"/>
            </a:lvl8pPr>
            <a:lvl9pPr indent="-419100" lvl="8" marL="41148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9pPr>
          </a:lstStyle>
          <a:p/>
        </p:txBody>
      </p:sp>
      <p:sp>
        <p:nvSpPr>
          <p:cNvPr id="164" name="Google Shape;164;p16"/>
          <p:cNvSpPr txBox="1"/>
          <p:nvPr/>
        </p:nvSpPr>
        <p:spPr>
          <a:xfrm>
            <a:off x="3593400" y="5527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1"/>
                </a:solidFill>
              </a:rPr>
              <a:t>“</a:t>
            </a:r>
            <a:endParaRPr sz="9600">
              <a:solidFill>
                <a:schemeClr val="accent1"/>
              </a:solidFill>
            </a:endParaRPr>
          </a:p>
        </p:txBody>
      </p:sp>
      <p:sp>
        <p:nvSpPr>
          <p:cNvPr id="165" name="Google Shape;165;p16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66" name="Google Shape;166;p16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7" name="Google Shape;167;p16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6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6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" name="Google Shape;170;p16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71" name="Google Shape;171;p16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72" name="Google Shape;172;p16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73" name="Google Shape;173;p16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74" name="Google Shape;174;p16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75" name="Google Shape;175;p1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6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6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6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6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6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7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07" name="Google Shape;207;p17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08" name="Google Shape;208;p17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7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7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1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12" name="Google Shape;212;p17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13" name="Google Shape;213;p17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14" name="Google Shape;214;p17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15" name="Google Shape;215;p17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16" name="Google Shape;216;p1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" name="Google Shape;241;p1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7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7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6" name="Google Shape;246;p17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47" name="Google Shape;247;p1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8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50" name="Google Shape;250;p18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51" name="Google Shape;251;p18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8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8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4" name="Google Shape;254;p18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55" name="Google Shape;255;p18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56" name="Google Shape;256;p18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57" name="Google Shape;257;p18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58" name="Google Shape;258;p18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59" name="Google Shape;259;p18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4" name="Google Shape;284;p18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8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8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8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8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89" name="Google Shape;289;p18"/>
          <p:cNvSpPr txBox="1"/>
          <p:nvPr>
            <p:ph idx="1" type="body"/>
          </p:nvPr>
        </p:nvSpPr>
        <p:spPr>
          <a:xfrm>
            <a:off x="1131500" y="1552950"/>
            <a:ext cx="3339900" cy="26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0" name="Google Shape;290;p18"/>
          <p:cNvSpPr txBox="1"/>
          <p:nvPr>
            <p:ph idx="2" type="body"/>
          </p:nvPr>
        </p:nvSpPr>
        <p:spPr>
          <a:xfrm>
            <a:off x="4672563" y="1552950"/>
            <a:ext cx="3339900" cy="26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1" name="Google Shape;291;p18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9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94" name="Google Shape;294;p19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95" name="Google Shape;295;p19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9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9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9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99" name="Google Shape;299;p19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00" name="Google Shape;300;p19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01" name="Google Shape;301;p19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02" name="Google Shape;302;p19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03" name="Google Shape;303;p19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9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9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9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9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9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9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9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9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9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9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9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9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9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9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9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9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19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9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9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9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9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3" name="Google Shape;333;p19"/>
          <p:cNvSpPr txBox="1"/>
          <p:nvPr>
            <p:ph idx="1" type="body"/>
          </p:nvPr>
        </p:nvSpPr>
        <p:spPr>
          <a:xfrm>
            <a:off x="705900" y="1626600"/>
            <a:ext cx="2471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34" name="Google Shape;334;p19"/>
          <p:cNvSpPr txBox="1"/>
          <p:nvPr>
            <p:ph idx="2" type="body"/>
          </p:nvPr>
        </p:nvSpPr>
        <p:spPr>
          <a:xfrm>
            <a:off x="3304125" y="1626600"/>
            <a:ext cx="2471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35" name="Google Shape;335;p19"/>
          <p:cNvSpPr txBox="1"/>
          <p:nvPr>
            <p:ph idx="3" type="body"/>
          </p:nvPr>
        </p:nvSpPr>
        <p:spPr>
          <a:xfrm>
            <a:off x="5902350" y="1626600"/>
            <a:ext cx="2471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36" name="Google Shape;336;p1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0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39" name="Google Shape;339;p20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40" name="Google Shape;340;p2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3" name="Google Shape;343;p2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44" name="Google Shape;344;p20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45" name="Google Shape;345;p20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46" name="Google Shape;346;p20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47" name="Google Shape;347;p2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48" name="Google Shape;348;p2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" name="Google Shape;373;p2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2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0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8" name="Google Shape;378;p20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1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81" name="Google Shape;381;p21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82" name="Google Shape;382;p21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1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1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21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6" name="Google Shape;386;p21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87" name="Google Shape;387;p21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88" name="Google Shape;388;p21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89" name="Google Shape;389;p21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90" name="Google Shape;390;p2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5" name="Google Shape;415;p21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1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1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1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1"/>
          <p:cNvSpPr txBox="1"/>
          <p:nvPr>
            <p:ph idx="1" type="body"/>
          </p:nvPr>
        </p:nvSpPr>
        <p:spPr>
          <a:xfrm>
            <a:off x="457200" y="3852828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</a:lstStyle>
          <a:p/>
        </p:txBody>
      </p:sp>
      <p:sp>
        <p:nvSpPr>
          <p:cNvPr id="420" name="Google Shape;420;p2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2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423" name="Google Shape;423;p22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24" name="Google Shape;424;p22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22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22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7" name="Google Shape;427;p22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428" name="Google Shape;428;p22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29" name="Google Shape;429;p22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30" name="Google Shape;430;p22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431" name="Google Shape;431;p22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432" name="Google Shape;432;p2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" name="Google Shape;457;p22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22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22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22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2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ll graph">
  <p:cSld name="BLANK_2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3"/>
          <p:cNvSpPr/>
          <p:nvPr/>
        </p:nvSpPr>
        <p:spPr>
          <a:xfrm>
            <a:off x="-20075" y="636775"/>
            <a:ext cx="9203950" cy="4550900"/>
          </a:xfrm>
          <a:custGeom>
            <a:rect b="b" l="l" r="r" t="t"/>
            <a:pathLst>
              <a:path extrusionOk="0" h="182036" w="368158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464" name="Google Shape;464;p23"/>
          <p:cNvSpPr/>
          <p:nvPr/>
        </p:nvSpPr>
        <p:spPr>
          <a:xfrm>
            <a:off x="-33475" y="768100"/>
            <a:ext cx="9210650" cy="4406200"/>
          </a:xfrm>
          <a:custGeom>
            <a:rect b="b" l="l" r="r" t="t"/>
            <a:pathLst>
              <a:path extrusionOk="0" h="176248" w="368426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65" name="Google Shape;465;p23"/>
          <p:cNvSpPr/>
          <p:nvPr/>
        </p:nvSpPr>
        <p:spPr>
          <a:xfrm rot="8100000">
            <a:off x="1847981" y="44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3"/>
          <p:cNvSpPr/>
          <p:nvPr/>
        </p:nvSpPr>
        <p:spPr>
          <a:xfrm rot="8100000">
            <a:off x="6038981" y="72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3"/>
          <p:cNvSpPr/>
          <p:nvPr/>
        </p:nvSpPr>
        <p:spPr>
          <a:xfrm rot="8100000">
            <a:off x="7181981" y="76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8" name="Google Shape;468;p23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469" name="Google Shape;469;p23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70" name="Google Shape;470;p23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71" name="Google Shape;471;p23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472" name="Google Shape;472;p23"/>
          <p:cNvGrpSpPr/>
          <p:nvPr/>
        </p:nvGrpSpPr>
        <p:grpSpPr>
          <a:xfrm>
            <a:off x="-42837" y="633488"/>
            <a:ext cx="9229575" cy="642788"/>
            <a:chOff x="-42837" y="4443488"/>
            <a:chExt cx="9229575" cy="642788"/>
          </a:xfrm>
        </p:grpSpPr>
        <p:sp>
          <p:nvSpPr>
            <p:cNvPr id="473" name="Google Shape;473;p2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23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3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3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3"/>
          <p:cNvSpPr/>
          <p:nvPr/>
        </p:nvSpPr>
        <p:spPr>
          <a:xfrm rot="8100000">
            <a:off x="8699949" y="51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3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BLANK_1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4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52" name="Google Shape;52;p13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" name="Google Shape;53;p13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" name="Google Shape;54;p13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" name="Google Shape;55;p13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" name="Google Shape;56;p13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" name="Google Shape;57;p13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13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" name="Google Shape;59;p13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" name="Google Shape;60;p13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" name="Google Shape;61;p13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" name="Google Shape;62;p13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" name="Google Shape;63;p13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64" name="Google Shape;64;p13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65" name="Google Shape;65;p13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66" name="Google Shape;66;p13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67" name="Google Shape;67;p13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68" name="Google Shape;68;p13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69" name="Google Shape;69;p13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70" name="Google Shape;70;p13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71" name="Google Shape;71;p13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72" name="Google Shape;72;p13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13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74" name="Google Shape;74;p13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  <p:sp>
        <p:nvSpPr>
          <p:cNvPr id="75" name="Google Shape;75;p13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◉"/>
              <a:defRPr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3.jpg"/><Relationship Id="rId5" Type="http://schemas.openxmlformats.org/officeDocument/2006/relationships/image" Target="../media/image14.png"/><Relationship Id="rId6" Type="http://schemas.openxmlformats.org/officeDocument/2006/relationships/image" Target="../media/image16.png"/><Relationship Id="rId7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Relationship Id="rId11" Type="http://schemas.openxmlformats.org/officeDocument/2006/relationships/image" Target="../media/image3.png"/><Relationship Id="rId10" Type="http://schemas.openxmlformats.org/officeDocument/2006/relationships/image" Target="../media/image32.png"/><Relationship Id="rId9" Type="http://schemas.openxmlformats.org/officeDocument/2006/relationships/image" Target="../media/image27.png"/><Relationship Id="rId5" Type="http://schemas.openxmlformats.org/officeDocument/2006/relationships/image" Target="../media/image24.png"/><Relationship Id="rId6" Type="http://schemas.openxmlformats.org/officeDocument/2006/relationships/image" Target="../media/image33.png"/><Relationship Id="rId7" Type="http://schemas.openxmlformats.org/officeDocument/2006/relationships/image" Target="../media/image26.png"/><Relationship Id="rId8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jpg"/><Relationship Id="rId4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5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8.png"/><Relationship Id="rId4" Type="http://schemas.openxmlformats.org/officeDocument/2006/relationships/image" Target="../media/image40.png"/><Relationship Id="rId5" Type="http://schemas.openxmlformats.org/officeDocument/2006/relationships/image" Target="../media/image39.png"/><Relationship Id="rId6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6.jpg"/><Relationship Id="rId10" Type="http://schemas.openxmlformats.org/officeDocument/2006/relationships/image" Target="../media/image18.jpg"/><Relationship Id="rId9" Type="http://schemas.openxmlformats.org/officeDocument/2006/relationships/image" Target="../media/image10.png"/><Relationship Id="rId5" Type="http://schemas.openxmlformats.org/officeDocument/2006/relationships/image" Target="../media/image7.jpg"/><Relationship Id="rId6" Type="http://schemas.openxmlformats.org/officeDocument/2006/relationships/image" Target="../media/image8.jpg"/><Relationship Id="rId7" Type="http://schemas.openxmlformats.org/officeDocument/2006/relationships/image" Target="../media/image9.jpg"/><Relationship Id="rId8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25"/>
          <p:cNvSpPr txBox="1"/>
          <p:nvPr>
            <p:ph type="ctrTitle"/>
          </p:nvPr>
        </p:nvSpPr>
        <p:spPr>
          <a:xfrm>
            <a:off x="1425175" y="3363425"/>
            <a:ext cx="70332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5099">
                <a:latin typeface="Montserrat"/>
                <a:ea typeface="Montserrat"/>
                <a:cs typeface="Montserrat"/>
                <a:sym typeface="Montserrat"/>
              </a:rPr>
              <a:t>JEDI-07 GROUP 8</a:t>
            </a:r>
            <a:r>
              <a:rPr lang="en" sz="5899"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endParaRPr b="0" sz="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0" name="Google Shape;510;p25"/>
          <p:cNvPicPr preferRelativeResize="0"/>
          <p:nvPr/>
        </p:nvPicPr>
        <p:blipFill rotWithShape="1">
          <a:blip r:embed="rId3">
            <a:alphaModFix/>
          </a:blip>
          <a:srcRect b="21286" l="0" r="0" t="12894"/>
          <a:stretch/>
        </p:blipFill>
        <p:spPr>
          <a:xfrm>
            <a:off x="2640875" y="279425"/>
            <a:ext cx="3862250" cy="190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35" name="Google Shape;635;p34"/>
          <p:cNvGraphicFramePr/>
          <p:nvPr/>
        </p:nvGraphicFramePr>
        <p:xfrm>
          <a:off x="800925" y="-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{D36C84AF-3F50-40B3-B19D-CB0480C70745}</a:tableStyleId>
              </a:tblPr>
              <a:tblGrid>
                <a:gridCol w="2457725"/>
                <a:gridCol w="4928925"/>
              </a:tblGrid>
              <a:tr h="477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chemeClr val="accent1"/>
                          </a:solidFill>
                        </a:rPr>
                        <a:t>Team Member</a:t>
                      </a:r>
                      <a:endParaRPr b="1" sz="18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chemeClr val="accent1"/>
                          </a:solidFill>
                        </a:rPr>
                        <a:t>Responsibility</a:t>
                      </a:r>
                      <a:endParaRPr sz="21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</a:rPr>
                        <a:t>Kumar Ujjwaldisha Batra</a:t>
                      </a:r>
                      <a:endParaRPr b="1" sz="12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Admin module implementation in POS, Student module in Jersey and Dropwizard. Worked on integration exception for student module.</a:t>
                      </a:r>
                      <a:endParaRPr b="1" sz="17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</a:rPr>
                        <a:t>Vinayak Chaturvedi</a:t>
                      </a:r>
                      <a:endParaRPr b="1" sz="12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Professor module implementation in POS, </a:t>
                      </a: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Jersey</a:t>
                      </a: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 and Dropwizard, Loggers and Exception handling.</a:t>
                      </a:r>
                      <a:endParaRPr sz="11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</a:rPr>
                        <a:t>Tushar Amrit</a:t>
                      </a:r>
                      <a:endParaRPr b="1" sz="12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UML Designing, Implementation of POS Application Package, Implementation of Exception Classes</a:t>
                      </a:r>
                      <a:endParaRPr sz="11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</a:rPr>
                        <a:t>Shipra Gaur</a:t>
                      </a:r>
                      <a:endParaRPr b="1" sz="12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UML Designing , Implementation of Dropwizard Application, Testing the Application , SQL queries</a:t>
                      </a:r>
                      <a:endParaRPr sz="11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</a:rPr>
                        <a:t>Adarsh Abhijat</a:t>
                      </a:r>
                      <a:endParaRPr b="1" sz="12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Made Interfaces for DAO and Business classes, method level comments, implemented Admin in Jersey and Validators for Student,Admin,Professor .</a:t>
                      </a:r>
                      <a:endParaRPr sz="11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</a:rPr>
                        <a:t>Pavan Kotak</a:t>
                      </a:r>
                      <a:endParaRPr b="1" sz="12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UML Designing, </a:t>
                      </a: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Implementation</a:t>
                      </a: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 of various functionalities in the DAO and Business Classes</a:t>
                      </a:r>
                      <a:endParaRPr sz="11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7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</a:rPr>
                        <a:t>Sajith K</a:t>
                      </a:r>
                      <a:endParaRPr b="1" sz="12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UML Designing, Creating Documentation and Testing the application</a:t>
                      </a:r>
                      <a:endParaRPr sz="11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9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</a:rPr>
                        <a:t>Aryan Gaurav</a:t>
                      </a:r>
                      <a:endParaRPr sz="13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</a:rPr>
                        <a:t>UML Designing, Activity Diagram, Testing the application and Documentation</a:t>
                      </a:r>
                      <a:endParaRPr b="1" sz="17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0" name="Google Shape;6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1500" y="559600"/>
            <a:ext cx="4286250" cy="32194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35"/>
          <p:cNvSpPr txBox="1"/>
          <p:nvPr/>
        </p:nvSpPr>
        <p:spPr>
          <a:xfrm>
            <a:off x="396475" y="968725"/>
            <a:ext cx="3729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PROJECT GOALS</a:t>
            </a:r>
            <a:endParaRPr b="1" sz="72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6"/>
          <p:cNvSpPr txBox="1"/>
          <p:nvPr/>
        </p:nvSpPr>
        <p:spPr>
          <a:xfrm>
            <a:off x="532950" y="354111"/>
            <a:ext cx="81129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Problem Statement</a:t>
            </a:r>
            <a:endParaRPr sz="27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647" name="Google Shape;647;p36"/>
          <p:cNvGrpSpPr/>
          <p:nvPr/>
        </p:nvGrpSpPr>
        <p:grpSpPr>
          <a:xfrm>
            <a:off x="543059" y="2638863"/>
            <a:ext cx="1303525" cy="1306579"/>
            <a:chOff x="403166" y="1435608"/>
            <a:chExt cx="2456700" cy="2596024"/>
          </a:xfrm>
        </p:grpSpPr>
        <p:sp>
          <p:nvSpPr>
            <p:cNvPr id="648" name="Google Shape;648;p36"/>
            <p:cNvSpPr/>
            <p:nvPr/>
          </p:nvSpPr>
          <p:spPr>
            <a:xfrm>
              <a:off x="403166" y="1539832"/>
              <a:ext cx="2456700" cy="2491800"/>
            </a:xfrm>
            <a:prstGeom prst="ellipse">
              <a:avLst/>
            </a:prstGeom>
            <a:noFill/>
            <a:ln cap="flat" cmpd="sng" w="38100">
              <a:solidFill>
                <a:srgbClr val="78909C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id="649" name="Google Shape;649;p36"/>
            <p:cNvPicPr preferRelativeResize="0"/>
            <p:nvPr/>
          </p:nvPicPr>
          <p:blipFill rotWithShape="1">
            <a:blip r:embed="rId3">
              <a:alphaModFix/>
            </a:blip>
            <a:srcRect b="16268" l="24437" r="26022" t="15289"/>
            <a:stretch/>
          </p:blipFill>
          <p:spPr>
            <a:xfrm>
              <a:off x="997526" y="1961803"/>
              <a:ext cx="1263535" cy="174567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0" name="Google Shape;650;p36"/>
            <p:cNvSpPr/>
            <p:nvPr/>
          </p:nvSpPr>
          <p:spPr>
            <a:xfrm>
              <a:off x="573783" y="1435608"/>
              <a:ext cx="694200" cy="731400"/>
            </a:xfrm>
            <a:prstGeom prst="ellipse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51" name="Google Shape;651;p36"/>
            <p:cNvSpPr txBox="1"/>
            <p:nvPr/>
          </p:nvSpPr>
          <p:spPr>
            <a:xfrm>
              <a:off x="726842" y="1514247"/>
              <a:ext cx="379200" cy="59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1</a:t>
              </a:r>
              <a:endParaRPr sz="1100"/>
            </a:p>
          </p:txBody>
        </p:sp>
      </p:grpSp>
      <p:sp>
        <p:nvSpPr>
          <p:cNvPr id="652" name="Google Shape;652;p36"/>
          <p:cNvSpPr txBox="1"/>
          <p:nvPr/>
        </p:nvSpPr>
        <p:spPr>
          <a:xfrm>
            <a:off x="238417" y="4061877"/>
            <a:ext cx="19128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Quality</a:t>
            </a:r>
            <a:endParaRPr sz="1100"/>
          </a:p>
        </p:txBody>
      </p:sp>
      <p:sp>
        <p:nvSpPr>
          <p:cNvPr id="653" name="Google Shape;653;p36"/>
          <p:cNvSpPr txBox="1"/>
          <p:nvPr/>
        </p:nvSpPr>
        <p:spPr>
          <a:xfrm>
            <a:off x="2469401" y="4061879"/>
            <a:ext cx="19128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Security</a:t>
            </a:r>
            <a:endParaRPr sz="1100"/>
          </a:p>
        </p:txBody>
      </p:sp>
      <p:grpSp>
        <p:nvGrpSpPr>
          <p:cNvPr id="654" name="Google Shape;654;p36"/>
          <p:cNvGrpSpPr/>
          <p:nvPr/>
        </p:nvGrpSpPr>
        <p:grpSpPr>
          <a:xfrm>
            <a:off x="2791724" y="2628507"/>
            <a:ext cx="1268149" cy="1327312"/>
            <a:chOff x="3363489" y="1435608"/>
            <a:chExt cx="2456700" cy="2592406"/>
          </a:xfrm>
        </p:grpSpPr>
        <p:pic>
          <p:nvPicPr>
            <p:cNvPr id="655" name="Google Shape;655;p3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717834" y="1962904"/>
              <a:ext cx="1844326" cy="18443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6" name="Google Shape;656;p36"/>
            <p:cNvSpPr/>
            <p:nvPr/>
          </p:nvSpPr>
          <p:spPr>
            <a:xfrm>
              <a:off x="3363489" y="1575814"/>
              <a:ext cx="2456700" cy="2452200"/>
            </a:xfrm>
            <a:prstGeom prst="ellipse">
              <a:avLst/>
            </a:prstGeom>
            <a:noFill/>
            <a:ln cap="flat" cmpd="sng" w="38100">
              <a:solidFill>
                <a:srgbClr val="78909C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3560165" y="1435608"/>
              <a:ext cx="694200" cy="731400"/>
            </a:xfrm>
            <a:prstGeom prst="ellipse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58" name="Google Shape;658;p36"/>
            <p:cNvSpPr txBox="1"/>
            <p:nvPr/>
          </p:nvSpPr>
          <p:spPr>
            <a:xfrm>
              <a:off x="3676543" y="1515148"/>
              <a:ext cx="461400" cy="58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2</a:t>
              </a:r>
              <a:endParaRPr sz="1100"/>
            </a:p>
          </p:txBody>
        </p:sp>
      </p:grpSp>
      <p:sp>
        <p:nvSpPr>
          <p:cNvPr id="659" name="Google Shape;659;p36"/>
          <p:cNvSpPr txBox="1"/>
          <p:nvPr/>
        </p:nvSpPr>
        <p:spPr>
          <a:xfrm>
            <a:off x="4905692" y="4061882"/>
            <a:ext cx="19128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Interactivity</a:t>
            </a:r>
            <a:endParaRPr sz="1100"/>
          </a:p>
        </p:txBody>
      </p:sp>
      <p:sp>
        <p:nvSpPr>
          <p:cNvPr id="660" name="Google Shape;660;p36"/>
          <p:cNvSpPr txBox="1"/>
          <p:nvPr/>
        </p:nvSpPr>
        <p:spPr>
          <a:xfrm>
            <a:off x="6992766" y="4061873"/>
            <a:ext cx="19128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Speed</a:t>
            </a:r>
            <a:endParaRPr sz="1100"/>
          </a:p>
        </p:txBody>
      </p:sp>
      <p:grpSp>
        <p:nvGrpSpPr>
          <p:cNvPr id="661" name="Google Shape;661;p36"/>
          <p:cNvGrpSpPr/>
          <p:nvPr/>
        </p:nvGrpSpPr>
        <p:grpSpPr>
          <a:xfrm>
            <a:off x="5210325" y="2644987"/>
            <a:ext cx="1303525" cy="1294371"/>
            <a:chOff x="6338184" y="1435608"/>
            <a:chExt cx="2456700" cy="2596011"/>
          </a:xfrm>
        </p:grpSpPr>
        <p:sp>
          <p:nvSpPr>
            <p:cNvPr id="662" name="Google Shape;662;p36"/>
            <p:cNvSpPr/>
            <p:nvPr/>
          </p:nvSpPr>
          <p:spPr>
            <a:xfrm>
              <a:off x="6338184" y="1579419"/>
              <a:ext cx="2456700" cy="2452200"/>
            </a:xfrm>
            <a:prstGeom prst="ellipse">
              <a:avLst/>
            </a:prstGeom>
            <a:noFill/>
            <a:ln cap="flat" cmpd="sng" w="38100">
              <a:solidFill>
                <a:srgbClr val="78909C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63" name="Google Shape;663;p36"/>
            <p:cNvSpPr/>
            <p:nvPr/>
          </p:nvSpPr>
          <p:spPr>
            <a:xfrm>
              <a:off x="6584024" y="1435608"/>
              <a:ext cx="694200" cy="731400"/>
            </a:xfrm>
            <a:prstGeom prst="ellipse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64" name="Google Shape;664;p36"/>
            <p:cNvSpPr txBox="1"/>
            <p:nvPr/>
          </p:nvSpPr>
          <p:spPr>
            <a:xfrm>
              <a:off x="6700402" y="1579419"/>
              <a:ext cx="461400" cy="60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3</a:t>
              </a:r>
              <a:endParaRPr sz="1100"/>
            </a:p>
          </p:txBody>
        </p:sp>
        <p:pic>
          <p:nvPicPr>
            <p:cNvPr id="665" name="Google Shape;665;p3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020088" y="1979529"/>
              <a:ext cx="1113645" cy="167510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66" name="Google Shape;666;p36"/>
          <p:cNvGrpSpPr/>
          <p:nvPr/>
        </p:nvGrpSpPr>
        <p:grpSpPr>
          <a:xfrm>
            <a:off x="7328370" y="2644993"/>
            <a:ext cx="1241616" cy="1294349"/>
            <a:chOff x="9314007" y="1435608"/>
            <a:chExt cx="2456700" cy="2604323"/>
          </a:xfrm>
        </p:grpSpPr>
        <p:grpSp>
          <p:nvGrpSpPr>
            <p:cNvPr id="667" name="Google Shape;667;p36"/>
            <p:cNvGrpSpPr/>
            <p:nvPr/>
          </p:nvGrpSpPr>
          <p:grpSpPr>
            <a:xfrm>
              <a:off x="9314007" y="1435608"/>
              <a:ext cx="2456700" cy="2604323"/>
              <a:chOff x="9314007" y="1435608"/>
              <a:chExt cx="2456700" cy="2604323"/>
            </a:xfrm>
          </p:grpSpPr>
          <p:sp>
            <p:nvSpPr>
              <p:cNvPr id="668" name="Google Shape;668;p36"/>
              <p:cNvSpPr/>
              <p:nvPr/>
            </p:nvSpPr>
            <p:spPr>
              <a:xfrm>
                <a:off x="9314007" y="1587731"/>
                <a:ext cx="2456700" cy="2452200"/>
              </a:xfrm>
              <a:prstGeom prst="ellipse">
                <a:avLst/>
              </a:prstGeom>
              <a:noFill/>
              <a:ln cap="flat" cmpd="sng" w="38100">
                <a:solidFill>
                  <a:srgbClr val="78909C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pic>
            <p:nvPicPr>
              <p:cNvPr id="669" name="Google Shape;669;p36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9762979" y="1962904"/>
                <a:ext cx="1586170" cy="158617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70" name="Google Shape;670;p36"/>
              <p:cNvSpPr/>
              <p:nvPr/>
            </p:nvSpPr>
            <p:spPr>
              <a:xfrm>
                <a:off x="9380505" y="1435608"/>
                <a:ext cx="694200" cy="731400"/>
              </a:xfrm>
              <a:prstGeom prst="ellipse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  <p:sp>
          <p:nvSpPr>
            <p:cNvPr id="671" name="Google Shape;671;p36"/>
            <p:cNvSpPr txBox="1"/>
            <p:nvPr/>
          </p:nvSpPr>
          <p:spPr>
            <a:xfrm>
              <a:off x="9496883" y="1555976"/>
              <a:ext cx="461400" cy="60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4</a:t>
              </a:r>
              <a:endParaRPr sz="1100"/>
            </a:p>
          </p:txBody>
        </p:sp>
      </p:grpSp>
      <p:sp>
        <p:nvSpPr>
          <p:cNvPr id="672" name="Google Shape;672;p36"/>
          <p:cNvSpPr txBox="1"/>
          <p:nvPr/>
        </p:nvSpPr>
        <p:spPr>
          <a:xfrm>
            <a:off x="496950" y="1057250"/>
            <a:ext cx="8150100" cy="15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To develop a POS application and REST API for </a:t>
            </a:r>
            <a:r>
              <a:rPr b="1"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Course Registration System</a:t>
            </a:r>
            <a:r>
              <a:rPr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using JAVA where :</a:t>
            </a: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"/>
              <a:buChar char="●"/>
            </a:pPr>
            <a:r>
              <a:rPr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student can register, add/drop course</a:t>
            </a:r>
            <a:r>
              <a:rPr lang="en" sz="1500">
                <a:latin typeface="Poppins"/>
                <a:ea typeface="Poppins"/>
                <a:cs typeface="Poppins"/>
                <a:sym typeface="Poppins"/>
              </a:rPr>
              <a:t>,</a:t>
            </a:r>
            <a:endParaRPr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"/>
              <a:buChar char="●"/>
            </a:pPr>
            <a:r>
              <a:rPr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professors can view courses, enrolled students</a:t>
            </a:r>
            <a:r>
              <a:rPr lang="en" sz="1500">
                <a:latin typeface="Poppins"/>
                <a:ea typeface="Poppins"/>
                <a:cs typeface="Poppins"/>
                <a:sym typeface="Poppins"/>
              </a:rPr>
              <a:t>,</a:t>
            </a:r>
            <a:endParaRPr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"/>
              <a:buChar char="●"/>
            </a:pPr>
            <a:r>
              <a:rPr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admin can manage users, add/drop courses to catalog.</a:t>
            </a:r>
            <a:endParaRPr sz="1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73" name="Google Shape;673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31975" y="0"/>
            <a:ext cx="1512023" cy="850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4" name="Google Shape;674;p36"/>
          <p:cNvCxnSpPr/>
          <p:nvPr/>
        </p:nvCxnSpPr>
        <p:spPr>
          <a:xfrm flipH="1" rot="10800000">
            <a:off x="496949" y="850500"/>
            <a:ext cx="6996300" cy="31500"/>
          </a:xfrm>
          <a:prstGeom prst="straightConnector1">
            <a:avLst/>
          </a:prstGeom>
          <a:noFill/>
          <a:ln cap="flat" cmpd="sng" w="28575">
            <a:solidFill>
              <a:srgbClr val="FFEA15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9" name="Google Shape;679;p37"/>
          <p:cNvPicPr preferRelativeResize="0"/>
          <p:nvPr/>
        </p:nvPicPr>
        <p:blipFill rotWithShape="1">
          <a:blip r:embed="rId3">
            <a:alphaModFix/>
          </a:blip>
          <a:srcRect b="17497" l="0" r="0" t="9446"/>
          <a:stretch/>
        </p:blipFill>
        <p:spPr>
          <a:xfrm>
            <a:off x="628075" y="342900"/>
            <a:ext cx="7876524" cy="425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0" name="Google Shape;68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5550" y="-96425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38"/>
          <p:cNvSpPr txBox="1"/>
          <p:nvPr/>
        </p:nvSpPr>
        <p:spPr>
          <a:xfrm>
            <a:off x="514350" y="1389350"/>
            <a:ext cx="3729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ENGINEERING PRACTICES</a:t>
            </a:r>
            <a:endParaRPr b="1" sz="48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86" name="Google Shape;68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3675" y="356000"/>
            <a:ext cx="3729001" cy="372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39"/>
          <p:cNvSpPr txBox="1"/>
          <p:nvPr/>
        </p:nvSpPr>
        <p:spPr>
          <a:xfrm>
            <a:off x="145850" y="116675"/>
            <a:ext cx="2994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Agile </a:t>
            </a:r>
            <a:r>
              <a:rPr b="1" lang="en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Methodology</a:t>
            </a:r>
            <a:endParaRPr b="1" sz="3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92" name="Google Shape;69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46025" y="474775"/>
            <a:ext cx="6732374" cy="389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7" name="Google Shape;697;p40"/>
          <p:cNvPicPr preferRelativeResize="0"/>
          <p:nvPr/>
        </p:nvPicPr>
        <p:blipFill rotWithShape="1">
          <a:blip r:embed="rId3">
            <a:alphaModFix/>
          </a:blip>
          <a:srcRect b="0" l="20336" r="21658" t="21303"/>
          <a:stretch/>
        </p:blipFill>
        <p:spPr>
          <a:xfrm>
            <a:off x="2763512" y="612550"/>
            <a:ext cx="3616974" cy="3808049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40"/>
          <p:cNvSpPr txBox="1"/>
          <p:nvPr/>
        </p:nvSpPr>
        <p:spPr>
          <a:xfrm>
            <a:off x="145850" y="116675"/>
            <a:ext cx="2994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6 Stages of Software Development Process</a:t>
            </a:r>
            <a:endParaRPr b="1" sz="3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99" name="Google Shape;69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5550" y="-96425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41"/>
          <p:cNvSpPr txBox="1"/>
          <p:nvPr/>
        </p:nvSpPr>
        <p:spPr>
          <a:xfrm>
            <a:off x="396475" y="968725"/>
            <a:ext cx="3729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TECH STACK</a:t>
            </a:r>
            <a:endParaRPr b="1" sz="72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05" name="Google Shape;70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3675" y="296675"/>
            <a:ext cx="3598100" cy="37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42"/>
          <p:cNvSpPr txBox="1"/>
          <p:nvPr/>
        </p:nvSpPr>
        <p:spPr>
          <a:xfrm>
            <a:off x="464504" y="181275"/>
            <a:ext cx="64620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91EA"/>
                </a:solidFill>
              </a:rPr>
              <a:t>Tech Stack</a:t>
            </a:r>
            <a:endParaRPr sz="2500">
              <a:solidFill>
                <a:srgbClr val="0091EA"/>
              </a:solidFill>
            </a:endParaRPr>
          </a:p>
        </p:txBody>
      </p:sp>
      <p:sp>
        <p:nvSpPr>
          <p:cNvPr id="711" name="Google Shape;711;p42"/>
          <p:cNvSpPr txBox="1"/>
          <p:nvPr/>
        </p:nvSpPr>
        <p:spPr>
          <a:xfrm>
            <a:off x="7193711" y="4749850"/>
            <a:ext cx="468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91EA"/>
              </a:solidFill>
            </a:endParaRPr>
          </a:p>
        </p:txBody>
      </p:sp>
      <p:pic>
        <p:nvPicPr>
          <p:cNvPr id="712" name="Google Shape;712;p42"/>
          <p:cNvPicPr preferRelativeResize="0"/>
          <p:nvPr/>
        </p:nvPicPr>
        <p:blipFill rotWithShape="1">
          <a:blip r:embed="rId3">
            <a:alphaModFix/>
          </a:blip>
          <a:srcRect b="5470" l="-4500" r="4499" t="-5470"/>
          <a:stretch/>
        </p:blipFill>
        <p:spPr>
          <a:xfrm>
            <a:off x="7048459" y="1626416"/>
            <a:ext cx="1261730" cy="7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18941" y="1370442"/>
            <a:ext cx="1576287" cy="1255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92484" y="2977715"/>
            <a:ext cx="1261858" cy="118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4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541735" y="3112451"/>
            <a:ext cx="1388723" cy="915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4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56198" y="1230892"/>
            <a:ext cx="1785978" cy="1299373"/>
          </a:xfrm>
          <a:prstGeom prst="rect">
            <a:avLst/>
          </a:prstGeom>
          <a:noFill/>
          <a:ln>
            <a:noFill/>
          </a:ln>
        </p:spPr>
      </p:pic>
      <p:sp>
        <p:nvSpPr>
          <p:cNvPr id="717" name="Google Shape;717;p42"/>
          <p:cNvSpPr txBox="1"/>
          <p:nvPr/>
        </p:nvSpPr>
        <p:spPr>
          <a:xfrm>
            <a:off x="2645045" y="2768377"/>
            <a:ext cx="1261800" cy="5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63238"/>
                </a:solidFill>
                <a:latin typeface="Arial"/>
                <a:ea typeface="Arial"/>
                <a:cs typeface="Arial"/>
                <a:sym typeface="Arial"/>
              </a:rPr>
              <a:t>Application Server</a:t>
            </a:r>
            <a:endParaRPr b="0" i="0" sz="1200" u="none" cap="none" strike="noStrike">
              <a:solidFill>
                <a:srgbClr val="2632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42"/>
          <p:cNvSpPr txBox="1"/>
          <p:nvPr/>
        </p:nvSpPr>
        <p:spPr>
          <a:xfrm>
            <a:off x="4718150" y="2669175"/>
            <a:ext cx="927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63238"/>
                </a:solidFill>
                <a:latin typeface="Arial"/>
                <a:ea typeface="Arial"/>
                <a:cs typeface="Arial"/>
                <a:sym typeface="Arial"/>
              </a:rPr>
              <a:t>API Client</a:t>
            </a:r>
            <a:endParaRPr b="0" i="0" sz="1200" u="none" cap="none" strike="noStrike">
              <a:solidFill>
                <a:srgbClr val="2632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9" name="Google Shape;719;p4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902316" y="1405466"/>
            <a:ext cx="543858" cy="1185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42"/>
          <p:cNvPicPr preferRelativeResize="0"/>
          <p:nvPr/>
        </p:nvPicPr>
        <p:blipFill rotWithShape="1">
          <a:blip r:embed="rId9">
            <a:alphaModFix/>
          </a:blip>
          <a:srcRect b="33615" l="7224" r="8472" t="36378"/>
          <a:stretch/>
        </p:blipFill>
        <p:spPr>
          <a:xfrm>
            <a:off x="6926495" y="3186901"/>
            <a:ext cx="1505666" cy="470924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p42"/>
          <p:cNvSpPr txBox="1"/>
          <p:nvPr/>
        </p:nvSpPr>
        <p:spPr>
          <a:xfrm>
            <a:off x="6725475" y="2681325"/>
            <a:ext cx="190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63238"/>
                </a:solidFill>
                <a:latin typeface="Arial"/>
                <a:ea typeface="Arial"/>
                <a:cs typeface="Arial"/>
                <a:sym typeface="Arial"/>
              </a:rPr>
              <a:t>Diagramming Application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42"/>
          <p:cNvSpPr txBox="1"/>
          <p:nvPr/>
        </p:nvSpPr>
        <p:spPr>
          <a:xfrm>
            <a:off x="2655950" y="1067476"/>
            <a:ext cx="126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63238"/>
                </a:solidFill>
                <a:latin typeface="Arial"/>
                <a:ea typeface="Arial"/>
                <a:cs typeface="Arial"/>
                <a:sym typeface="Arial"/>
              </a:rPr>
              <a:t>Core Language</a:t>
            </a:r>
            <a:endParaRPr b="0" i="0" sz="1200" u="none" cap="none" strike="noStrike">
              <a:solidFill>
                <a:srgbClr val="2632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42"/>
          <p:cNvSpPr txBox="1"/>
          <p:nvPr/>
        </p:nvSpPr>
        <p:spPr>
          <a:xfrm>
            <a:off x="4531525" y="1079625"/>
            <a:ext cx="126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63238"/>
                </a:solidFill>
                <a:latin typeface="Arial"/>
                <a:ea typeface="Arial"/>
                <a:cs typeface="Arial"/>
                <a:sym typeface="Arial"/>
              </a:rPr>
              <a:t>SQL Database</a:t>
            </a:r>
            <a:endParaRPr b="0" i="0" sz="1200" u="none" cap="none" strike="noStrike">
              <a:solidFill>
                <a:srgbClr val="2632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42"/>
          <p:cNvSpPr txBox="1"/>
          <p:nvPr/>
        </p:nvSpPr>
        <p:spPr>
          <a:xfrm>
            <a:off x="7048432" y="1079629"/>
            <a:ext cx="1261800" cy="5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63238"/>
                </a:solidFill>
                <a:latin typeface="Arial"/>
                <a:ea typeface="Arial"/>
                <a:cs typeface="Arial"/>
                <a:sym typeface="Arial"/>
              </a:rPr>
              <a:t>Version Control</a:t>
            </a:r>
            <a:endParaRPr b="0" i="0" sz="1200" u="none" cap="none" strike="noStrike">
              <a:solidFill>
                <a:srgbClr val="2632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5" name="Google Shape;725;p4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464" y="3080388"/>
            <a:ext cx="1604247" cy="7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6" name="Google Shape;726;p42"/>
          <p:cNvCxnSpPr/>
          <p:nvPr/>
        </p:nvCxnSpPr>
        <p:spPr>
          <a:xfrm>
            <a:off x="2373726" y="1230904"/>
            <a:ext cx="4800" cy="2913900"/>
          </a:xfrm>
          <a:prstGeom prst="straightConnector1">
            <a:avLst/>
          </a:prstGeom>
          <a:noFill/>
          <a:ln cap="flat" cmpd="sng" w="28575">
            <a:solidFill>
              <a:srgbClr val="607D8B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7" name="Google Shape;727;p42"/>
          <p:cNvCxnSpPr/>
          <p:nvPr/>
        </p:nvCxnSpPr>
        <p:spPr>
          <a:xfrm>
            <a:off x="4152823" y="1215754"/>
            <a:ext cx="0" cy="2936100"/>
          </a:xfrm>
          <a:prstGeom prst="straightConnector1">
            <a:avLst/>
          </a:prstGeom>
          <a:noFill/>
          <a:ln cap="flat" cmpd="sng" w="28575">
            <a:solidFill>
              <a:srgbClr val="607D8B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8" name="Google Shape;728;p42"/>
          <p:cNvCxnSpPr/>
          <p:nvPr/>
        </p:nvCxnSpPr>
        <p:spPr>
          <a:xfrm>
            <a:off x="6352992" y="1230154"/>
            <a:ext cx="14700" cy="2907300"/>
          </a:xfrm>
          <a:prstGeom prst="straightConnector1">
            <a:avLst/>
          </a:prstGeom>
          <a:noFill/>
          <a:ln cap="flat" cmpd="sng" w="28575">
            <a:solidFill>
              <a:srgbClr val="607D8B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29" name="Google Shape;729;p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631975" y="0"/>
            <a:ext cx="1512023" cy="850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0" name="Google Shape;730;p42"/>
          <p:cNvCxnSpPr/>
          <p:nvPr/>
        </p:nvCxnSpPr>
        <p:spPr>
          <a:xfrm flipH="1" rot="10800000">
            <a:off x="464499" y="859575"/>
            <a:ext cx="6885300" cy="24300"/>
          </a:xfrm>
          <a:prstGeom prst="straightConnector1">
            <a:avLst/>
          </a:prstGeom>
          <a:noFill/>
          <a:ln cap="flat" cmpd="sng" w="28575">
            <a:solidFill>
              <a:srgbClr val="FFEA15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43"/>
          <p:cNvSpPr txBox="1"/>
          <p:nvPr/>
        </p:nvSpPr>
        <p:spPr>
          <a:xfrm>
            <a:off x="396475" y="968725"/>
            <a:ext cx="3729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UML DESIGN</a:t>
            </a:r>
            <a:endParaRPr b="1" sz="72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36" name="Google Shape;73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1150" y="868025"/>
            <a:ext cx="4229925" cy="260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6"/>
          <p:cNvSpPr txBox="1"/>
          <p:nvPr/>
        </p:nvSpPr>
        <p:spPr>
          <a:xfrm>
            <a:off x="327689" y="352372"/>
            <a:ext cx="2550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Stakeholders</a:t>
            </a:r>
            <a:endParaRPr sz="19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16" name="Google Shape;51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76236" y="352372"/>
            <a:ext cx="5645100" cy="3864300"/>
          </a:xfrm>
          <a:prstGeom prst="roundRect">
            <a:avLst>
              <a:gd fmla="val 4167" name="adj"/>
            </a:avLst>
          </a:prstGeom>
          <a:solidFill>
            <a:srgbClr val="FFFFFF"/>
          </a:solidFill>
          <a:ln cap="sq" cmpd="sng" w="38100">
            <a:solidFill>
              <a:srgbClr val="292929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517" name="Google Shape;517;p26"/>
          <p:cNvSpPr/>
          <p:nvPr/>
        </p:nvSpPr>
        <p:spPr>
          <a:xfrm>
            <a:off x="327689" y="887236"/>
            <a:ext cx="2751900" cy="27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●"/>
            </a:pPr>
            <a:r>
              <a:rPr b="1" lang="en" sz="14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Sponsors</a:t>
            </a:r>
            <a:endParaRPr b="1" sz="1100">
              <a:solidFill>
                <a:schemeClr val="accent1"/>
              </a:solidFill>
            </a:endParaRPr>
          </a:p>
          <a:p>
            <a: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○"/>
            </a:pPr>
            <a:r>
              <a:rPr b="1" i="0" lang="en" sz="14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Flip</a:t>
            </a:r>
            <a:r>
              <a:rPr b="1" lang="en" sz="14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k</a:t>
            </a:r>
            <a:r>
              <a:rPr b="1" i="0" lang="en" sz="14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b="1" lang="en" sz="14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rt</a:t>
            </a:r>
            <a:endParaRPr b="1" sz="14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●"/>
            </a:pPr>
            <a:r>
              <a:rPr b="1" lang="en" sz="14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SME’s</a:t>
            </a:r>
            <a:endParaRPr b="1" i="0" sz="1400" u="none" cap="none" strike="noStrike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○"/>
            </a:pPr>
            <a:r>
              <a:rPr b="1" lang="en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Amit Balyan</a:t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●"/>
            </a:pPr>
            <a:r>
              <a:rPr b="1" lang="en" sz="14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Coordinators</a:t>
            </a:r>
            <a:endParaRPr b="1" sz="1100">
              <a:solidFill>
                <a:schemeClr val="accent1"/>
              </a:solidFill>
            </a:endParaRPr>
          </a:p>
          <a:p>
            <a:pPr indent="-33655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Poppins"/>
              <a:buChar char="○"/>
            </a:pPr>
            <a:r>
              <a:rPr b="1" lang="en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Deepika Gajaraj</a:t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1" name="Google Shape;741;p44"/>
          <p:cNvPicPr preferRelativeResize="0"/>
          <p:nvPr/>
        </p:nvPicPr>
        <p:blipFill rotWithShape="1">
          <a:blip r:embed="rId3">
            <a:alphaModFix/>
          </a:blip>
          <a:srcRect b="0" l="4435" r="12196" t="0"/>
          <a:stretch/>
        </p:blipFill>
        <p:spPr>
          <a:xfrm>
            <a:off x="1274975" y="1187800"/>
            <a:ext cx="63531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44"/>
          <p:cNvSpPr txBox="1"/>
          <p:nvPr/>
        </p:nvSpPr>
        <p:spPr>
          <a:xfrm>
            <a:off x="2665050" y="294225"/>
            <a:ext cx="3813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Version Control</a:t>
            </a:r>
            <a:endParaRPr b="1" sz="3300">
              <a:solidFill>
                <a:schemeClr val="accen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743" name="Google Shape;74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5550" y="-96425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8" name="Google Shape;74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0049" y="732725"/>
            <a:ext cx="6703901" cy="424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45"/>
          <p:cNvSpPr txBox="1"/>
          <p:nvPr/>
        </p:nvSpPr>
        <p:spPr>
          <a:xfrm>
            <a:off x="2942250" y="141675"/>
            <a:ext cx="33129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GIT Workflow</a:t>
            </a:r>
            <a:endParaRPr b="1" sz="3500">
              <a:solidFill>
                <a:schemeClr val="accen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750" name="Google Shape;75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5550" y="-96425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46"/>
          <p:cNvSpPr txBox="1"/>
          <p:nvPr/>
        </p:nvSpPr>
        <p:spPr>
          <a:xfrm>
            <a:off x="85725" y="1436463"/>
            <a:ext cx="4416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ARCHITECTURAL DESIGN</a:t>
            </a:r>
            <a:endParaRPr b="1" sz="48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56" name="Google Shape;75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6325" y="152400"/>
            <a:ext cx="4105275" cy="4230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47"/>
          <p:cNvSpPr/>
          <p:nvPr/>
        </p:nvSpPr>
        <p:spPr>
          <a:xfrm>
            <a:off x="2319025" y="760800"/>
            <a:ext cx="4521900" cy="3814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2929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47"/>
          <p:cNvSpPr/>
          <p:nvPr/>
        </p:nvSpPr>
        <p:spPr>
          <a:xfrm>
            <a:off x="3250375" y="1371550"/>
            <a:ext cx="2659200" cy="24540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rgbClr val="2929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91EA"/>
              </a:solidFill>
            </a:endParaRPr>
          </a:p>
        </p:txBody>
      </p:sp>
      <p:sp>
        <p:nvSpPr>
          <p:cNvPr id="763" name="Google Shape;763;p47"/>
          <p:cNvSpPr/>
          <p:nvPr/>
        </p:nvSpPr>
        <p:spPr>
          <a:xfrm>
            <a:off x="4101350" y="2143100"/>
            <a:ext cx="942900" cy="8895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rgbClr val="2929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4" name="Google Shape;764;p47"/>
          <p:cNvCxnSpPr>
            <a:stCxn id="763" idx="6"/>
          </p:cNvCxnSpPr>
          <p:nvPr/>
        </p:nvCxnSpPr>
        <p:spPr>
          <a:xfrm flipH="1" rot="10800000">
            <a:off x="5044250" y="1167950"/>
            <a:ext cx="2218200" cy="1419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2632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5" name="Google Shape;765;p47"/>
          <p:cNvCxnSpPr>
            <a:stCxn id="762" idx="4"/>
          </p:cNvCxnSpPr>
          <p:nvPr/>
        </p:nvCxnSpPr>
        <p:spPr>
          <a:xfrm flipH="1" rot="-5400000">
            <a:off x="6012325" y="2393200"/>
            <a:ext cx="257100" cy="31218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6" name="Google Shape;766;p47"/>
          <p:cNvCxnSpPr>
            <a:stCxn id="761" idx="2"/>
          </p:cNvCxnSpPr>
          <p:nvPr/>
        </p:nvCxnSpPr>
        <p:spPr>
          <a:xfrm flipH="1">
            <a:off x="1485025" y="2668200"/>
            <a:ext cx="8340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7" name="Google Shape;767;p47"/>
          <p:cNvSpPr txBox="1"/>
          <p:nvPr/>
        </p:nvSpPr>
        <p:spPr>
          <a:xfrm>
            <a:off x="7262450" y="857250"/>
            <a:ext cx="145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JAVA POS APPLICATION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68" name="Google Shape;768;p47"/>
          <p:cNvSpPr txBox="1"/>
          <p:nvPr/>
        </p:nvSpPr>
        <p:spPr>
          <a:xfrm>
            <a:off x="7701775" y="3879050"/>
            <a:ext cx="11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JERSEY API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69" name="Google Shape;769;p47"/>
          <p:cNvSpPr txBox="1"/>
          <p:nvPr/>
        </p:nvSpPr>
        <p:spPr>
          <a:xfrm>
            <a:off x="327725" y="2360700"/>
            <a:ext cx="1382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DROPWIZARD APPLICATION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70" name="Google Shape;770;p47"/>
          <p:cNvSpPr txBox="1"/>
          <p:nvPr/>
        </p:nvSpPr>
        <p:spPr>
          <a:xfrm>
            <a:off x="327725" y="-5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1"/>
                </a:solidFill>
              </a:rPr>
              <a:t>CRS </a:t>
            </a:r>
            <a:r>
              <a:rPr lang="en" sz="2500">
                <a:solidFill>
                  <a:schemeClr val="accent1"/>
                </a:solidFill>
              </a:rPr>
              <a:t>Application</a:t>
            </a:r>
            <a:endParaRPr sz="2500">
              <a:solidFill>
                <a:schemeClr val="accent1"/>
              </a:solidFill>
            </a:endParaRPr>
          </a:p>
        </p:txBody>
      </p:sp>
      <p:cxnSp>
        <p:nvCxnSpPr>
          <p:cNvPr id="771" name="Google Shape;771;p47"/>
          <p:cNvCxnSpPr/>
          <p:nvPr/>
        </p:nvCxnSpPr>
        <p:spPr>
          <a:xfrm flipH="1" rot="10800000">
            <a:off x="327724" y="682075"/>
            <a:ext cx="7267200" cy="3600"/>
          </a:xfrm>
          <a:prstGeom prst="straightConnector1">
            <a:avLst/>
          </a:prstGeom>
          <a:noFill/>
          <a:ln cap="flat" cmpd="sng" w="28575">
            <a:solidFill>
              <a:srgbClr val="FFEA15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72" name="Google Shape;77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4925" y="-73950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48"/>
          <p:cNvSpPr txBox="1"/>
          <p:nvPr/>
        </p:nvSpPr>
        <p:spPr>
          <a:xfrm>
            <a:off x="288600" y="810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1"/>
                </a:solidFill>
              </a:rPr>
              <a:t>System Architecture: POS Application</a:t>
            </a:r>
            <a:endParaRPr sz="2500">
              <a:solidFill>
                <a:schemeClr val="accent1"/>
              </a:solidFill>
            </a:endParaRPr>
          </a:p>
        </p:txBody>
      </p:sp>
      <p:cxnSp>
        <p:nvCxnSpPr>
          <p:cNvPr id="778" name="Google Shape;778;p48"/>
          <p:cNvCxnSpPr/>
          <p:nvPr/>
        </p:nvCxnSpPr>
        <p:spPr>
          <a:xfrm flipH="1" rot="10800000">
            <a:off x="297624" y="778525"/>
            <a:ext cx="7267200" cy="3600"/>
          </a:xfrm>
          <a:prstGeom prst="straightConnector1">
            <a:avLst/>
          </a:prstGeom>
          <a:noFill/>
          <a:ln cap="flat" cmpd="sng" w="28575">
            <a:solidFill>
              <a:srgbClr val="FFEA1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9" name="Google Shape;779;p48"/>
          <p:cNvSpPr txBox="1"/>
          <p:nvPr/>
        </p:nvSpPr>
        <p:spPr>
          <a:xfrm>
            <a:off x="1596950" y="2948950"/>
            <a:ext cx="90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0" name="Google Shape;78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050" y="1058100"/>
            <a:ext cx="7785775" cy="376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75" y="2899950"/>
            <a:ext cx="1273626" cy="127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31975" y="0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49"/>
          <p:cNvSpPr txBox="1"/>
          <p:nvPr/>
        </p:nvSpPr>
        <p:spPr>
          <a:xfrm>
            <a:off x="288600" y="810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1"/>
                </a:solidFill>
              </a:rPr>
              <a:t>System Architecture: REST API</a:t>
            </a:r>
            <a:endParaRPr sz="2500">
              <a:solidFill>
                <a:schemeClr val="accent1"/>
              </a:solidFill>
            </a:endParaRPr>
          </a:p>
        </p:txBody>
      </p:sp>
      <p:cxnSp>
        <p:nvCxnSpPr>
          <p:cNvPr id="788" name="Google Shape;788;p49"/>
          <p:cNvCxnSpPr/>
          <p:nvPr/>
        </p:nvCxnSpPr>
        <p:spPr>
          <a:xfrm flipH="1" rot="10800000">
            <a:off x="297624" y="778525"/>
            <a:ext cx="7267200" cy="3600"/>
          </a:xfrm>
          <a:prstGeom prst="straightConnector1">
            <a:avLst/>
          </a:prstGeom>
          <a:noFill/>
          <a:ln cap="flat" cmpd="sng" w="28575">
            <a:solidFill>
              <a:srgbClr val="FFEA15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89" name="Google Shape;78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3775" y="936050"/>
            <a:ext cx="7571701" cy="405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0" name="Google Shape;79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600" y="3687800"/>
            <a:ext cx="1126675" cy="112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1" name="Google Shape;791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7374" y="2449036"/>
            <a:ext cx="1029125" cy="102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31975" y="0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50"/>
          <p:cNvSpPr txBox="1"/>
          <p:nvPr/>
        </p:nvSpPr>
        <p:spPr>
          <a:xfrm>
            <a:off x="85725" y="1511488"/>
            <a:ext cx="4416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DEMO</a:t>
            </a:r>
            <a:endParaRPr b="1" sz="48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98" name="Google Shape;798;p50"/>
          <p:cNvPicPr preferRelativeResize="0"/>
          <p:nvPr/>
        </p:nvPicPr>
        <p:blipFill rotWithShape="1">
          <a:blip r:embed="rId3">
            <a:alphaModFix/>
          </a:blip>
          <a:srcRect b="0" l="4387" r="4396" t="0"/>
          <a:stretch/>
        </p:blipFill>
        <p:spPr>
          <a:xfrm>
            <a:off x="4501723" y="171450"/>
            <a:ext cx="3906300" cy="4235700"/>
          </a:xfrm>
          <a:prstGeom prst="rect">
            <a:avLst/>
          </a:prstGeom>
          <a:solidFill>
            <a:srgbClr val="C1C1C1"/>
          </a:solidFill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51"/>
          <p:cNvSpPr txBox="1"/>
          <p:nvPr/>
        </p:nvSpPr>
        <p:spPr>
          <a:xfrm>
            <a:off x="458475" y="445025"/>
            <a:ext cx="837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3167">
                <a:solidFill>
                  <a:schemeClr val="accent1"/>
                </a:solidFill>
              </a:rPr>
              <a:t>Learnings</a:t>
            </a:r>
            <a:endParaRPr sz="2122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930">
              <a:solidFill>
                <a:schemeClr val="accent1"/>
              </a:solidFill>
            </a:endParaRPr>
          </a:p>
        </p:txBody>
      </p:sp>
      <p:sp>
        <p:nvSpPr>
          <p:cNvPr id="804" name="Google Shape;804;p51"/>
          <p:cNvSpPr txBox="1"/>
          <p:nvPr/>
        </p:nvSpPr>
        <p:spPr>
          <a:xfrm>
            <a:off x="311700" y="1152475"/>
            <a:ext cx="8520600" cy="3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New technologies. - Jersey, Tomcat, Maven, Postman,etc.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Team Work (collaboration)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LifeCycle of a project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Industry level project experience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Learnt how to make UML diagrams for the given problem.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Learnt to configure Maven and DropWizard.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Integration of REST Services with JAVA code using Tomcat and Jersey</a:t>
            </a:r>
            <a:endParaRPr sz="1700">
              <a:solidFill>
                <a:schemeClr val="accen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Version control using GIT - merging, PRs,etc.</a:t>
            </a:r>
            <a:endParaRPr sz="17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2"/>
              </a:solidFill>
            </a:endParaRPr>
          </a:p>
        </p:txBody>
      </p:sp>
      <p:cxnSp>
        <p:nvCxnSpPr>
          <p:cNvPr id="805" name="Google Shape;805;p51"/>
          <p:cNvCxnSpPr/>
          <p:nvPr/>
        </p:nvCxnSpPr>
        <p:spPr>
          <a:xfrm flipH="1" rot="10800000">
            <a:off x="544449" y="1017725"/>
            <a:ext cx="7267200" cy="3600"/>
          </a:xfrm>
          <a:prstGeom prst="straightConnector1">
            <a:avLst/>
          </a:prstGeom>
          <a:noFill/>
          <a:ln cap="flat" cmpd="sng" w="28575">
            <a:solidFill>
              <a:srgbClr val="FFEA15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06" name="Google Shape;80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1975" y="0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52"/>
          <p:cNvSpPr txBox="1"/>
          <p:nvPr/>
        </p:nvSpPr>
        <p:spPr>
          <a:xfrm>
            <a:off x="426325" y="373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accent1"/>
                </a:solidFill>
              </a:rPr>
              <a:t>Challenges </a:t>
            </a:r>
            <a:endParaRPr sz="2800">
              <a:solidFill>
                <a:schemeClr val="accent1"/>
              </a:solidFill>
            </a:endParaRPr>
          </a:p>
        </p:txBody>
      </p:sp>
      <p:sp>
        <p:nvSpPr>
          <p:cNvPr id="812" name="Google Shape;812;p52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Database Integration Challenges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Resolving merge conflicts in Git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Installing the Tomcat s</a:t>
            </a:r>
            <a:r>
              <a:rPr lang="en" sz="1700">
                <a:solidFill>
                  <a:schemeClr val="accent2"/>
                </a:solidFill>
              </a:rPr>
              <a:t>erver and running application on it</a:t>
            </a:r>
            <a:endParaRPr sz="1700">
              <a:solidFill>
                <a:schemeClr val="accent2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</a:pPr>
            <a:r>
              <a:rPr lang="en" sz="1700">
                <a:solidFill>
                  <a:schemeClr val="accent2"/>
                </a:solidFill>
              </a:rPr>
              <a:t>Resolving jar &amp; version dependencies</a:t>
            </a:r>
            <a:endParaRPr sz="17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accent2"/>
              </a:solidFill>
            </a:endParaRPr>
          </a:p>
        </p:txBody>
      </p:sp>
      <p:cxnSp>
        <p:nvCxnSpPr>
          <p:cNvPr id="813" name="Google Shape;813;p52"/>
          <p:cNvCxnSpPr/>
          <p:nvPr/>
        </p:nvCxnSpPr>
        <p:spPr>
          <a:xfrm flipH="1" rot="10800000">
            <a:off x="512274" y="946075"/>
            <a:ext cx="7267200" cy="3600"/>
          </a:xfrm>
          <a:prstGeom prst="straightConnector1">
            <a:avLst/>
          </a:prstGeom>
          <a:noFill/>
          <a:ln cap="flat" cmpd="sng" w="28575">
            <a:solidFill>
              <a:srgbClr val="FFEA15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14" name="Google Shape;81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1975" y="0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282;p41" id="819" name="Google Shape;819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23951" y="339652"/>
            <a:ext cx="3603726" cy="3603699"/>
          </a:xfrm>
          <a:prstGeom prst="rect">
            <a:avLst/>
          </a:prstGeom>
          <a:noFill/>
          <a:ln>
            <a:noFill/>
          </a:ln>
        </p:spPr>
      </p:pic>
      <p:sp>
        <p:nvSpPr>
          <p:cNvPr id="820" name="Google Shape;820;p53"/>
          <p:cNvSpPr txBox="1"/>
          <p:nvPr/>
        </p:nvSpPr>
        <p:spPr>
          <a:xfrm>
            <a:off x="156000" y="1436488"/>
            <a:ext cx="4416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ANY</a:t>
            </a:r>
            <a:endParaRPr b="1" sz="48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 QUESTIONS?</a:t>
            </a:r>
            <a:endParaRPr b="1" sz="48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  <p:sp>
        <p:nvSpPr>
          <p:cNvPr id="523" name="Google Shape;523;p27"/>
          <p:cNvSpPr txBox="1"/>
          <p:nvPr/>
        </p:nvSpPr>
        <p:spPr>
          <a:xfrm>
            <a:off x="602725" y="259600"/>
            <a:ext cx="774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Poppins"/>
              <a:buNone/>
            </a:pPr>
            <a:r>
              <a:rPr b="0" i="0" lang="en" sz="23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Framework for </a:t>
            </a:r>
            <a:r>
              <a:rPr lang="en" sz="23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r>
              <a:rPr b="0" i="0" lang="en" sz="2300" u="none" cap="none" strike="noStrike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 Weeks</a:t>
            </a:r>
            <a:endParaRPr b="0" i="0" sz="2300" u="none" cap="none" strike="noStrike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524" name="Google Shape;524;p27"/>
          <p:cNvGraphicFramePr/>
          <p:nvPr/>
        </p:nvGraphicFramePr>
        <p:xfrm>
          <a:off x="602775" y="80254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{D36C84AF-3F50-40B3-B19D-CB0480C70745}</a:tableStyleId>
              </a:tblPr>
              <a:tblGrid>
                <a:gridCol w="1866600"/>
                <a:gridCol w="3297150"/>
                <a:gridCol w="2581850"/>
              </a:tblGrid>
              <a:tr h="326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accent1"/>
                          </a:solidFill>
                        </a:rPr>
                        <a:t>Modules</a:t>
                      </a:r>
                      <a:endParaRPr b="1" sz="14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accent1"/>
                          </a:solidFill>
                        </a:rPr>
                        <a:t>Description</a:t>
                      </a:r>
                      <a:endParaRPr b="1" sz="14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942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accent1"/>
                          </a:solidFill>
                        </a:rPr>
                        <a:t>Week 1 </a:t>
                      </a:r>
                      <a:endParaRPr b="1" sz="14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Char char="●"/>
                      </a:pPr>
                      <a:r>
                        <a:rPr lang="en" sz="1400" u="none" cap="none" strike="noStrike">
                          <a:solidFill>
                            <a:schemeClr val="accent1"/>
                          </a:solidFill>
                        </a:rPr>
                        <a:t>UNIX</a:t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Char char="●"/>
                      </a:pPr>
                      <a:r>
                        <a:rPr lang="en" sz="1400" u="none" cap="none" strike="noStrike">
                          <a:solidFill>
                            <a:schemeClr val="accent1"/>
                          </a:solidFill>
                        </a:rPr>
                        <a:t>GIT</a:t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Use Case &amp; </a:t>
                      </a:r>
                      <a:r>
                        <a:rPr lang="en" sz="1400" u="none" cap="none" strike="noStrike">
                          <a:solidFill>
                            <a:schemeClr val="accent1"/>
                          </a:solidFill>
                        </a:rPr>
                        <a:t>UML Diagrams</a:t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Char char="➔"/>
                      </a:pPr>
                      <a:r>
                        <a:rPr lang="en" sz="1400" u="none" cap="none" strike="noStrike">
                          <a:solidFill>
                            <a:schemeClr val="accent1"/>
                          </a:solidFill>
                        </a:rPr>
                        <a:t>Understanding Unix and Git commands</a:t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Char char="➔"/>
                      </a:pPr>
                      <a:r>
                        <a:rPr lang="en" sz="1400" u="none" cap="none" strike="noStrike">
                          <a:solidFill>
                            <a:schemeClr val="accent1"/>
                          </a:solidFill>
                        </a:rPr>
                        <a:t>Requirement understanding &amp; diagram design</a:t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29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accent1"/>
                          </a:solidFill>
                        </a:rPr>
                        <a:t>Week 2</a:t>
                      </a:r>
                      <a:endParaRPr b="1" sz="14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Char char="●"/>
                      </a:pPr>
                      <a:r>
                        <a:rPr lang="en" sz="1400" u="none" cap="none" strike="noStrike">
                          <a:solidFill>
                            <a:schemeClr val="accent1"/>
                          </a:solidFill>
                        </a:rPr>
                        <a:t>Java 8</a:t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Char char="●"/>
                      </a:pPr>
                      <a:r>
                        <a:rPr lang="en" sz="1400" u="none" cap="none" strike="noStrike">
                          <a:solidFill>
                            <a:schemeClr val="accent1"/>
                          </a:solidFill>
                        </a:rPr>
                        <a:t>Exception Handling</a:t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Char char="●"/>
                      </a:pPr>
                      <a:r>
                        <a:rPr lang="en" sz="1400" u="none" cap="none" strike="noStrike">
                          <a:solidFill>
                            <a:schemeClr val="accent1"/>
                          </a:solidFill>
                        </a:rPr>
                        <a:t>SQL</a:t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Char char="➔"/>
                      </a:pPr>
                      <a:r>
                        <a:rPr lang="en" sz="1400" u="none" cap="none" strike="noStrike">
                          <a:solidFill>
                            <a:schemeClr val="accent1"/>
                          </a:solidFill>
                        </a:rPr>
                        <a:t>Developing a POS application using Java &amp; MySQL</a:t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Char char="➔"/>
                      </a:pPr>
                      <a:r>
                        <a:rPr lang="en" sz="1400" u="none" cap="none" strike="noStrike">
                          <a:solidFill>
                            <a:schemeClr val="accent1"/>
                          </a:solidFill>
                        </a:rPr>
                        <a:t>Understanding Java 8 features and collections</a:t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878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1"/>
                          </a:solidFill>
                        </a:rPr>
                        <a:t>Week 3</a:t>
                      </a:r>
                      <a:endParaRPr b="1" sz="14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Jersey &amp; DropWizard</a:t>
                      </a:r>
                      <a:endParaRPr sz="14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Char char="➔"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REST API development using Jersey and Drop Wizard framework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  <a:p>
                      <a:pPr indent="0" lvl="0" marL="2286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25" name="Google Shape;5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5550" y="-96425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54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6" name="Google Shape;826;p54"/>
          <p:cNvSpPr txBox="1"/>
          <p:nvPr>
            <p:ph idx="4294967295" type="ctrTitle"/>
          </p:nvPr>
        </p:nvSpPr>
        <p:spPr>
          <a:xfrm>
            <a:off x="1275150" y="1803625"/>
            <a:ext cx="6593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THANK YOU</a:t>
            </a:r>
            <a:endParaRPr sz="10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28"/>
          <p:cNvSpPr txBox="1"/>
          <p:nvPr>
            <p:ph idx="4294967295" type="ctrTitle"/>
          </p:nvPr>
        </p:nvSpPr>
        <p:spPr>
          <a:xfrm>
            <a:off x="685800" y="2345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200"/>
              <a:t>OUR NEXT STARTS NOW</a:t>
            </a:r>
            <a:endParaRPr sz="6200"/>
          </a:p>
        </p:txBody>
      </p:sp>
      <p:grpSp>
        <p:nvGrpSpPr>
          <p:cNvPr id="531" name="Google Shape;531;p28"/>
          <p:cNvGrpSpPr/>
          <p:nvPr/>
        </p:nvGrpSpPr>
        <p:grpSpPr>
          <a:xfrm>
            <a:off x="4146171" y="640688"/>
            <a:ext cx="1166508" cy="1166538"/>
            <a:chOff x="6654650" y="3665275"/>
            <a:chExt cx="409100" cy="409125"/>
          </a:xfrm>
        </p:grpSpPr>
        <p:sp>
          <p:nvSpPr>
            <p:cNvPr id="532" name="Google Shape;532;p28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 rot="1940693">
            <a:off x="3340903" y="1116018"/>
            <a:ext cx="587626" cy="587659"/>
            <a:chOff x="570875" y="4322250"/>
            <a:chExt cx="443300" cy="443325"/>
          </a:xfrm>
        </p:grpSpPr>
        <p:sp>
          <p:nvSpPr>
            <p:cNvPr id="535" name="Google Shape;535;p28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9" name="Google Shape;539;p28"/>
          <p:cNvSpPr/>
          <p:nvPr/>
        </p:nvSpPr>
        <p:spPr>
          <a:xfrm>
            <a:off x="3829676" y="640708"/>
            <a:ext cx="316510" cy="302214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8"/>
          <p:cNvSpPr/>
          <p:nvPr/>
        </p:nvSpPr>
        <p:spPr>
          <a:xfrm rot="1793658">
            <a:off x="5318500" y="1302383"/>
            <a:ext cx="225078" cy="21493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8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2" name="Google Shape;5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5550" y="-96425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2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8" name="Google Shape;5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7800" y="450501"/>
            <a:ext cx="3461126" cy="3213075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29"/>
          <p:cNvSpPr txBox="1"/>
          <p:nvPr/>
        </p:nvSpPr>
        <p:spPr>
          <a:xfrm>
            <a:off x="460775" y="893075"/>
            <a:ext cx="3554100" cy="42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OUR JOURNEY</a:t>
            </a:r>
            <a:endParaRPr sz="2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OUR TEAM</a:t>
            </a:r>
            <a:endParaRPr sz="2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PROJECT GOALS</a:t>
            </a:r>
            <a:endParaRPr sz="2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ENGINEERING PRACTICES</a:t>
            </a:r>
            <a:endParaRPr sz="2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TECH STACK</a:t>
            </a:r>
            <a:endParaRPr sz="2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UML DESIGN</a:t>
            </a:r>
            <a:endParaRPr sz="2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ARCHITECTURAL DESIGN</a:t>
            </a:r>
            <a:endParaRPr sz="2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DEVELOPMENT</a:t>
            </a:r>
            <a:endParaRPr sz="2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DEMO</a:t>
            </a:r>
            <a:endParaRPr sz="2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CHALLENGES AND LEARNING</a:t>
            </a:r>
            <a:endParaRPr sz="2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QUESTIONS</a:t>
            </a:r>
            <a:endParaRPr sz="20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50" name="Google Shape;550;p29"/>
          <p:cNvSpPr txBox="1"/>
          <p:nvPr/>
        </p:nvSpPr>
        <p:spPr>
          <a:xfrm>
            <a:off x="263125" y="231275"/>
            <a:ext cx="45462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99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AGENDA</a:t>
            </a:r>
            <a:endParaRPr sz="1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0"/>
          <p:cNvSpPr txBox="1"/>
          <p:nvPr/>
        </p:nvSpPr>
        <p:spPr>
          <a:xfrm>
            <a:off x="0" y="162099"/>
            <a:ext cx="9144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2 WEEKS OF TRAINING + PROJECT DEMO </a:t>
            </a:r>
            <a:endParaRPr sz="24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6" name="Google Shape;556;p30"/>
          <p:cNvSpPr/>
          <p:nvPr/>
        </p:nvSpPr>
        <p:spPr>
          <a:xfrm>
            <a:off x="2019988" y="3456034"/>
            <a:ext cx="5052300" cy="566400"/>
          </a:xfrm>
          <a:prstGeom prst="trapezoid">
            <a:avLst>
              <a:gd fmla="val 77942" name="adj"/>
            </a:avLst>
          </a:prstGeom>
          <a:solidFill>
            <a:srgbClr val="EE6464"/>
          </a:solidFill>
          <a:ln cap="flat" cmpd="sng" w="285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7" name="Google Shape;557;p30"/>
          <p:cNvSpPr/>
          <p:nvPr/>
        </p:nvSpPr>
        <p:spPr>
          <a:xfrm>
            <a:off x="2545767" y="2801990"/>
            <a:ext cx="4012800" cy="563400"/>
          </a:xfrm>
          <a:prstGeom prst="trapezoid">
            <a:avLst>
              <a:gd fmla="val 79447" name="adj"/>
            </a:avLst>
          </a:prstGeom>
          <a:solidFill>
            <a:srgbClr val="EE6464"/>
          </a:solidFill>
          <a:ln cap="flat" cmpd="sng" w="285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8" name="Google Shape;558;p30"/>
          <p:cNvSpPr/>
          <p:nvPr/>
        </p:nvSpPr>
        <p:spPr>
          <a:xfrm>
            <a:off x="3069469" y="2197036"/>
            <a:ext cx="2980200" cy="536100"/>
          </a:xfrm>
          <a:prstGeom prst="trapezoid">
            <a:avLst>
              <a:gd fmla="val 80814" name="adj"/>
            </a:avLst>
          </a:prstGeom>
          <a:solidFill>
            <a:srgbClr val="EE6464"/>
          </a:solidFill>
          <a:ln cap="flat" cmpd="sng" w="285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9" name="Google Shape;559;p30"/>
          <p:cNvSpPr/>
          <p:nvPr/>
        </p:nvSpPr>
        <p:spPr>
          <a:xfrm>
            <a:off x="3555763" y="1575194"/>
            <a:ext cx="2032500" cy="540600"/>
          </a:xfrm>
          <a:prstGeom prst="trapezoid">
            <a:avLst>
              <a:gd fmla="val 80134" name="adj"/>
            </a:avLst>
          </a:prstGeom>
          <a:solidFill>
            <a:srgbClr val="EE6464"/>
          </a:solidFill>
          <a:ln cap="flat" cmpd="sng" w="285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0" name="Google Shape;560;p30"/>
          <p:cNvSpPr txBox="1"/>
          <p:nvPr/>
        </p:nvSpPr>
        <p:spPr>
          <a:xfrm>
            <a:off x="1215003" y="3318033"/>
            <a:ext cx="6714000" cy="9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"/>
              <a:buNone/>
            </a:pPr>
            <a:r>
              <a:rPr lang="en" sz="2400">
                <a:latin typeface="Poppins"/>
                <a:ea typeface="Poppins"/>
                <a:cs typeface="Poppins"/>
                <a:sym typeface="Poppins"/>
              </a:rPr>
              <a:t>3,74,4</a:t>
            </a:r>
            <a:r>
              <a:rPr lang="en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00</a:t>
            </a:r>
            <a:r>
              <a:rPr b="0" i="0" lang="en" sz="2400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SECONDS</a:t>
            </a:r>
            <a:endParaRPr sz="1100"/>
          </a:p>
        </p:txBody>
      </p:sp>
      <p:sp>
        <p:nvSpPr>
          <p:cNvPr id="561" name="Google Shape;561;p30"/>
          <p:cNvSpPr txBox="1"/>
          <p:nvPr/>
        </p:nvSpPr>
        <p:spPr>
          <a:xfrm>
            <a:off x="3742799" y="1651135"/>
            <a:ext cx="1658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lang="en" sz="2400">
                <a:latin typeface="Poppins"/>
                <a:ea typeface="Poppins"/>
                <a:cs typeface="Poppins"/>
                <a:sym typeface="Poppins"/>
              </a:rPr>
              <a:t>3</a:t>
            </a:r>
            <a:r>
              <a:rPr lang="en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DAYS</a:t>
            </a:r>
            <a:endParaRPr sz="1100"/>
          </a:p>
        </p:txBody>
      </p:sp>
      <p:sp>
        <p:nvSpPr>
          <p:cNvPr id="562" name="Google Shape;562;p30"/>
          <p:cNvSpPr txBox="1"/>
          <p:nvPr/>
        </p:nvSpPr>
        <p:spPr>
          <a:xfrm>
            <a:off x="3555763" y="2240105"/>
            <a:ext cx="2032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lang="en" sz="2400">
                <a:latin typeface="Poppins"/>
                <a:ea typeface="Poppins"/>
                <a:cs typeface="Poppins"/>
                <a:sym typeface="Poppins"/>
              </a:rPr>
              <a:t>04</a:t>
            </a:r>
            <a:r>
              <a:rPr lang="en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HOURS</a:t>
            </a:r>
            <a:endParaRPr sz="1100"/>
          </a:p>
        </p:txBody>
      </p:sp>
      <p:sp>
        <p:nvSpPr>
          <p:cNvPr id="563" name="Google Shape;563;p30"/>
          <p:cNvSpPr txBox="1"/>
          <p:nvPr/>
        </p:nvSpPr>
        <p:spPr>
          <a:xfrm>
            <a:off x="3069469" y="2879451"/>
            <a:ext cx="2980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oppins"/>
                <a:ea typeface="Poppins"/>
                <a:cs typeface="Poppins"/>
                <a:sym typeface="Poppins"/>
              </a:rPr>
              <a:t>6,240</a:t>
            </a:r>
            <a:r>
              <a:rPr lang="en" sz="2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MINUTES</a:t>
            </a:r>
            <a:endParaRPr sz="1100"/>
          </a:p>
        </p:txBody>
      </p:sp>
      <p:sp>
        <p:nvSpPr>
          <p:cNvPr id="564" name="Google Shape;564;p30"/>
          <p:cNvSpPr/>
          <p:nvPr/>
        </p:nvSpPr>
        <p:spPr>
          <a:xfrm>
            <a:off x="1535769" y="4118997"/>
            <a:ext cx="6022500" cy="567600"/>
          </a:xfrm>
          <a:prstGeom prst="trapezoid">
            <a:avLst>
              <a:gd fmla="val 75512" name="adj"/>
            </a:avLst>
          </a:prstGeom>
          <a:solidFill>
            <a:srgbClr val="EE6464"/>
          </a:solidFill>
          <a:ln cap="flat" cmpd="sng" w="285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5" name="Google Shape;565;p30"/>
          <p:cNvSpPr/>
          <p:nvPr/>
        </p:nvSpPr>
        <p:spPr>
          <a:xfrm>
            <a:off x="4022316" y="838311"/>
            <a:ext cx="1102500" cy="676200"/>
          </a:xfrm>
          <a:prstGeom prst="triangle">
            <a:avLst>
              <a:gd fmla="val 47763" name="adj"/>
            </a:avLst>
          </a:prstGeom>
          <a:solidFill>
            <a:srgbClr val="FF6464"/>
          </a:solidFill>
          <a:ln cap="flat" cmpd="sng" w="285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6" name="Google Shape;566;p30"/>
          <p:cNvSpPr txBox="1"/>
          <p:nvPr/>
        </p:nvSpPr>
        <p:spPr>
          <a:xfrm>
            <a:off x="1215003" y="3950154"/>
            <a:ext cx="6714000" cy="9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"/>
              <a:buNone/>
            </a:pPr>
            <a:r>
              <a:rPr b="1" i="0" lang="en" sz="2400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LIMITLESS KNOWLEDGE</a:t>
            </a:r>
            <a:endParaRPr b="1"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1"/>
          <p:cNvSpPr txBox="1"/>
          <p:nvPr>
            <p:ph type="title"/>
          </p:nvPr>
        </p:nvSpPr>
        <p:spPr>
          <a:xfrm>
            <a:off x="1073700" y="3555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OUR JOURNEY</a:t>
            </a:r>
            <a:endParaRPr sz="3600"/>
          </a:p>
        </p:txBody>
      </p:sp>
      <p:sp>
        <p:nvSpPr>
          <p:cNvPr id="572" name="Google Shape;572;p3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3" name="Google Shape;573;p31"/>
          <p:cNvSpPr/>
          <p:nvPr/>
        </p:nvSpPr>
        <p:spPr>
          <a:xfrm>
            <a:off x="0" y="23710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929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31"/>
          <p:cNvSpPr/>
          <p:nvPr/>
        </p:nvSpPr>
        <p:spPr>
          <a:xfrm>
            <a:off x="0" y="23710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929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75" name="Google Shape;575;p31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576" name="Google Shape;576;p3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rgbClr val="292929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</a:t>
              </a:r>
              <a:endParaRPr sz="600"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578" name="Google Shape;578;p31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579" name="Google Shape;579;p3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rgbClr val="292929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</a:t>
              </a:r>
              <a:endParaRPr sz="600"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581" name="Google Shape;581;p31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582" name="Google Shape;582;p3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rgbClr val="292929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5</a:t>
              </a:r>
              <a:endParaRPr sz="600"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584" name="Google Shape;584;p31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585" name="Google Shape;585;p3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86" name="Google Shape;586;p3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rgbClr val="292929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</a:t>
              </a:r>
              <a:endParaRPr sz="600"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587" name="Google Shape;587;p31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588" name="Google Shape;588;p3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89" name="Google Shape;589;p3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rgbClr val="292929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</a:t>
              </a:r>
              <a:endParaRPr sz="600"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590" name="Google Shape;590;p31"/>
          <p:cNvSpPr txBox="1"/>
          <p:nvPr/>
        </p:nvSpPr>
        <p:spPr>
          <a:xfrm>
            <a:off x="1047900" y="1306125"/>
            <a:ext cx="19503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Understanding Project Goals</a:t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91" name="Google Shape;591;p31"/>
          <p:cNvSpPr txBox="1"/>
          <p:nvPr/>
        </p:nvSpPr>
        <p:spPr>
          <a:xfrm>
            <a:off x="3407930" y="1306125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Creating Terminal based POS Application </a:t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92" name="Google Shape;592;p31"/>
          <p:cNvSpPr txBox="1"/>
          <p:nvPr/>
        </p:nvSpPr>
        <p:spPr>
          <a:xfrm>
            <a:off x="5436010" y="1306125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Conversion to DropWizard Application</a:t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93" name="Google Shape;593;p31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Design UML Diagrams </a:t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94" name="Google Shape;594;p31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Adding REST functionality using JERSEY</a:t>
            </a:r>
            <a:endParaRPr sz="900">
              <a:solidFill>
                <a:srgbClr val="29292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95" name="Google Shape;59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5550" y="-96425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1" name="Google Shape;601;p32"/>
          <p:cNvSpPr txBox="1"/>
          <p:nvPr>
            <p:ph idx="4294967295" type="ctrTitle"/>
          </p:nvPr>
        </p:nvSpPr>
        <p:spPr>
          <a:xfrm>
            <a:off x="1275150" y="1803625"/>
            <a:ext cx="6593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OUR TEAM</a:t>
            </a:r>
            <a:endParaRPr sz="10000"/>
          </a:p>
        </p:txBody>
      </p:sp>
      <p:pic>
        <p:nvPicPr>
          <p:cNvPr id="602" name="Google Shape;60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5550" y="-96425"/>
            <a:ext cx="1512023" cy="8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33"/>
          <p:cNvSpPr txBox="1"/>
          <p:nvPr/>
        </p:nvSpPr>
        <p:spPr>
          <a:xfrm>
            <a:off x="136575" y="2009913"/>
            <a:ext cx="1954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Kumar Ujjwaldisha Batra(</a:t>
            </a:r>
            <a:r>
              <a:rPr b="1" lang="en" sz="1300">
                <a:latin typeface="Poppins"/>
                <a:ea typeface="Poppins"/>
                <a:cs typeface="Poppins"/>
                <a:sym typeface="Poppins"/>
              </a:rPr>
              <a:t>GL)</a:t>
            </a:r>
            <a:endParaRPr sz="900"/>
          </a:p>
        </p:txBody>
      </p:sp>
      <p:sp>
        <p:nvSpPr>
          <p:cNvPr id="608" name="Google Shape;608;p33"/>
          <p:cNvSpPr/>
          <p:nvPr/>
        </p:nvSpPr>
        <p:spPr>
          <a:xfrm>
            <a:off x="236756" y="143778"/>
            <a:ext cx="1696200" cy="1770600"/>
          </a:xfrm>
          <a:prstGeom prst="ellipse">
            <a:avLst/>
          </a:prstGeom>
          <a:solidFill>
            <a:srgbClr val="EEEEEE"/>
          </a:solidFill>
          <a:ln cap="flat" cmpd="sng" w="19050">
            <a:solidFill>
              <a:srgbClr val="EEEEE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09" name="Google Shape;609;p33"/>
          <p:cNvSpPr txBox="1"/>
          <p:nvPr/>
        </p:nvSpPr>
        <p:spPr>
          <a:xfrm>
            <a:off x="2657839" y="2005706"/>
            <a:ext cx="15465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Vinayak Chaturvedi</a:t>
            </a:r>
            <a:endParaRPr sz="1100"/>
          </a:p>
        </p:txBody>
      </p:sp>
      <p:sp>
        <p:nvSpPr>
          <p:cNvPr id="610" name="Google Shape;610;p33"/>
          <p:cNvSpPr/>
          <p:nvPr/>
        </p:nvSpPr>
        <p:spPr>
          <a:xfrm>
            <a:off x="2545616" y="156248"/>
            <a:ext cx="1696200" cy="1770600"/>
          </a:xfrm>
          <a:prstGeom prst="ellipse">
            <a:avLst/>
          </a:prstGeom>
          <a:solidFill>
            <a:srgbClr val="EEEEEE"/>
          </a:solidFill>
          <a:ln cap="flat" cmpd="sng" w="19050">
            <a:solidFill>
              <a:srgbClr val="EEEEE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1" name="Google Shape;611;p33"/>
          <p:cNvSpPr txBox="1"/>
          <p:nvPr/>
        </p:nvSpPr>
        <p:spPr>
          <a:xfrm>
            <a:off x="4966700" y="2005703"/>
            <a:ext cx="1546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Tushar Amrit</a:t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2" name="Google Shape;612;p33"/>
          <p:cNvSpPr/>
          <p:nvPr/>
        </p:nvSpPr>
        <p:spPr>
          <a:xfrm>
            <a:off x="4854476" y="156248"/>
            <a:ext cx="1696200" cy="1770600"/>
          </a:xfrm>
          <a:prstGeom prst="ellipse">
            <a:avLst/>
          </a:prstGeom>
          <a:solidFill>
            <a:srgbClr val="EEEEEE"/>
          </a:solidFill>
          <a:ln cap="flat" cmpd="sng" w="19050">
            <a:solidFill>
              <a:srgbClr val="EEEEE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3" name="Google Shape;613;p33"/>
          <p:cNvSpPr txBox="1"/>
          <p:nvPr/>
        </p:nvSpPr>
        <p:spPr>
          <a:xfrm>
            <a:off x="7275560" y="2005706"/>
            <a:ext cx="1546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Shipra Gaur</a:t>
            </a:r>
            <a:endParaRPr sz="1100"/>
          </a:p>
        </p:txBody>
      </p:sp>
      <p:sp>
        <p:nvSpPr>
          <p:cNvPr id="614" name="Google Shape;614;p33"/>
          <p:cNvSpPr/>
          <p:nvPr/>
        </p:nvSpPr>
        <p:spPr>
          <a:xfrm>
            <a:off x="7163336" y="156248"/>
            <a:ext cx="1696200" cy="1770600"/>
          </a:xfrm>
          <a:prstGeom prst="ellipse">
            <a:avLst/>
          </a:prstGeom>
          <a:solidFill>
            <a:srgbClr val="EEEEEE"/>
          </a:solidFill>
          <a:ln cap="flat" cmpd="sng" w="19050">
            <a:solidFill>
              <a:srgbClr val="EEEEE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5" name="Google Shape;615;p33"/>
          <p:cNvSpPr txBox="1"/>
          <p:nvPr/>
        </p:nvSpPr>
        <p:spPr>
          <a:xfrm>
            <a:off x="295275" y="4512729"/>
            <a:ext cx="1637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Adarsh Abhijat</a:t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6" name="Google Shape;616;p33"/>
          <p:cNvSpPr/>
          <p:nvPr/>
        </p:nvSpPr>
        <p:spPr>
          <a:xfrm>
            <a:off x="236756" y="2663271"/>
            <a:ext cx="1696200" cy="1770600"/>
          </a:xfrm>
          <a:prstGeom prst="ellipse">
            <a:avLst/>
          </a:prstGeom>
          <a:solidFill>
            <a:srgbClr val="EEEEEE"/>
          </a:solidFill>
          <a:ln cap="flat" cmpd="sng" w="19050">
            <a:solidFill>
              <a:srgbClr val="EEEEE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7" name="Google Shape;617;p33"/>
          <p:cNvSpPr txBox="1"/>
          <p:nvPr/>
        </p:nvSpPr>
        <p:spPr>
          <a:xfrm>
            <a:off x="2657839" y="4512729"/>
            <a:ext cx="1546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Pavan Kotak</a:t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8" name="Google Shape;618;p33"/>
          <p:cNvSpPr/>
          <p:nvPr/>
        </p:nvSpPr>
        <p:spPr>
          <a:xfrm>
            <a:off x="2545616" y="2663271"/>
            <a:ext cx="1696200" cy="1770600"/>
          </a:xfrm>
          <a:prstGeom prst="ellipse">
            <a:avLst/>
          </a:prstGeom>
          <a:solidFill>
            <a:srgbClr val="EEEEEE"/>
          </a:solidFill>
          <a:ln cap="flat" cmpd="sng" w="19050">
            <a:solidFill>
              <a:srgbClr val="EEEEE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9" name="Google Shape;619;p33"/>
          <p:cNvSpPr txBox="1"/>
          <p:nvPr/>
        </p:nvSpPr>
        <p:spPr>
          <a:xfrm>
            <a:off x="4966699" y="4512729"/>
            <a:ext cx="1546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Sajith K</a:t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0" name="Google Shape;620;p33"/>
          <p:cNvSpPr/>
          <p:nvPr/>
        </p:nvSpPr>
        <p:spPr>
          <a:xfrm>
            <a:off x="4854476" y="2663271"/>
            <a:ext cx="1696200" cy="1770600"/>
          </a:xfrm>
          <a:prstGeom prst="ellipse">
            <a:avLst/>
          </a:prstGeom>
          <a:solidFill>
            <a:srgbClr val="EEEEEE"/>
          </a:solidFill>
          <a:ln cap="flat" cmpd="sng" w="19050">
            <a:solidFill>
              <a:srgbClr val="EEEEE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1" name="Google Shape;621;p33"/>
          <p:cNvSpPr txBox="1"/>
          <p:nvPr/>
        </p:nvSpPr>
        <p:spPr>
          <a:xfrm>
            <a:off x="7096125" y="4512729"/>
            <a:ext cx="18669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Aryan Gaurav</a:t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22" name="Google Shape;62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9425" y="255825"/>
            <a:ext cx="1506300" cy="1601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23" name="Google Shape;62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4225" y="228375"/>
            <a:ext cx="1546500" cy="1601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24" name="Google Shape;62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425" y="224650"/>
            <a:ext cx="1637400" cy="1601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25" name="Google Shape;625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58625" y="216300"/>
            <a:ext cx="1506300" cy="1601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26" name="Google Shape;626;p33"/>
          <p:cNvPicPr preferRelativeResize="0"/>
          <p:nvPr/>
        </p:nvPicPr>
        <p:blipFill rotWithShape="1">
          <a:blip r:embed="rId7">
            <a:alphaModFix/>
          </a:blip>
          <a:srcRect b="12479" l="0" r="0" t="12479"/>
          <a:stretch/>
        </p:blipFill>
        <p:spPr>
          <a:xfrm>
            <a:off x="2640563" y="2675700"/>
            <a:ext cx="1506300" cy="1698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27" name="Google Shape;627;p33"/>
          <p:cNvPicPr preferRelativeResize="0"/>
          <p:nvPr/>
        </p:nvPicPr>
        <p:blipFill rotWithShape="1">
          <a:blip r:embed="rId8">
            <a:alphaModFix/>
          </a:blip>
          <a:srcRect b="11253" l="0" r="0" t="0"/>
          <a:stretch/>
        </p:blipFill>
        <p:spPr>
          <a:xfrm>
            <a:off x="4949425" y="2780425"/>
            <a:ext cx="1506300" cy="1536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28" name="Google Shape;628;p3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73013" y="2836738"/>
            <a:ext cx="1423675" cy="1423675"/>
          </a:xfrm>
          <a:prstGeom prst="rect">
            <a:avLst/>
          </a:prstGeom>
          <a:noFill/>
          <a:ln cap="flat" cmpd="sng" w="19050">
            <a:solidFill>
              <a:srgbClr val="EEEEEE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629" name="Google Shape;629;p33"/>
          <p:cNvSpPr/>
          <p:nvPr/>
        </p:nvSpPr>
        <p:spPr>
          <a:xfrm>
            <a:off x="7163336" y="2663271"/>
            <a:ext cx="1696200" cy="1770600"/>
          </a:xfrm>
          <a:prstGeom prst="ellipse">
            <a:avLst/>
          </a:prstGeom>
          <a:solidFill>
            <a:srgbClr val="EEEEEE"/>
          </a:solidFill>
          <a:ln cap="flat" cmpd="sng" w="19050">
            <a:solidFill>
              <a:srgbClr val="EEEEE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30" name="Google Shape;630;p33"/>
          <p:cNvPicPr preferRelativeResize="0"/>
          <p:nvPr/>
        </p:nvPicPr>
        <p:blipFill rotWithShape="1">
          <a:blip r:embed="rId10">
            <a:alphaModFix/>
          </a:blip>
          <a:srcRect b="0" l="17004" r="8116" t="0"/>
          <a:stretch/>
        </p:blipFill>
        <p:spPr>
          <a:xfrm>
            <a:off x="7184775" y="2765425"/>
            <a:ext cx="1637400" cy="1566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Quince template">
  <a:themeElements>
    <a:clrScheme name="Custom 347">
      <a:dk1>
        <a:srgbClr val="28324A"/>
      </a:dk1>
      <a:lt1>
        <a:srgbClr val="FFFFFF"/>
      </a:lt1>
      <a:dk2>
        <a:srgbClr val="707685"/>
      </a:dk2>
      <a:lt2>
        <a:srgbClr val="E5E5E5"/>
      </a:lt2>
      <a:accent1>
        <a:srgbClr val="00CEF6"/>
      </a:accent1>
      <a:accent2>
        <a:srgbClr val="3C78D8"/>
      </a:accent2>
      <a:accent3>
        <a:srgbClr val="00A7C8"/>
      </a:accent3>
      <a:accent4>
        <a:srgbClr val="8EC400"/>
      </a:accent4>
      <a:accent5>
        <a:srgbClr val="AFF000"/>
      </a:accent5>
      <a:accent6>
        <a:srgbClr val="7F7F7F"/>
      </a:accent6>
      <a:hlink>
        <a:srgbClr val="28324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